
<file path=[Content_Types].xml><?xml version="1.0" encoding="utf-8"?>
<Types xmlns="http://schemas.openxmlformats.org/package/2006/content-types">
  <Default Extension="png" ContentType="image/png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1"/>
  </p:sldMasterIdLst>
  <p:notesMasterIdLst>
    <p:notesMasterId r:id="rId29"/>
  </p:notesMasterIdLst>
  <p:sldIdLst>
    <p:sldId id="279" r:id="rId2"/>
    <p:sldId id="430" r:id="rId3"/>
    <p:sldId id="258" r:id="rId4"/>
    <p:sldId id="394" r:id="rId5"/>
    <p:sldId id="429" r:id="rId6"/>
    <p:sldId id="395" r:id="rId7"/>
    <p:sldId id="313" r:id="rId8"/>
    <p:sldId id="402" r:id="rId9"/>
    <p:sldId id="459" r:id="rId10"/>
    <p:sldId id="458" r:id="rId11"/>
    <p:sldId id="477" r:id="rId12"/>
    <p:sldId id="478" r:id="rId13"/>
    <p:sldId id="403" r:id="rId14"/>
    <p:sldId id="414" r:id="rId15"/>
    <p:sldId id="473" r:id="rId16"/>
    <p:sldId id="479" r:id="rId17"/>
    <p:sldId id="433" r:id="rId18"/>
    <p:sldId id="314" r:id="rId19"/>
    <p:sldId id="427" r:id="rId20"/>
    <p:sldId id="439" r:id="rId21"/>
    <p:sldId id="315" r:id="rId22"/>
    <p:sldId id="441" r:id="rId23"/>
    <p:sldId id="443" r:id="rId24"/>
    <p:sldId id="446" r:id="rId25"/>
    <p:sldId id="448" r:id="rId26"/>
    <p:sldId id="449" r:id="rId27"/>
    <p:sldId id="450" r:id="rId28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0000"/>
    <a:srgbClr val="FA970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0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3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 sz="1400" dirty="0">
                <a:solidFill>
                  <a:schemeClr val="accent6"/>
                </a:solidFill>
                <a:ea typeface="微软雅黑"/>
              </a:rPr>
              <a:t>第一代试验性产品销量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第一代试验性产品销量</c:v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</c:spPr>
          </c:dPt>
          <c:cat>
            <c:strRef>
              <c:f>工作表1!$A$1:$A$3</c:f>
              <c:strCache>
                <c:ptCount val="3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</c:strCache>
            </c:strRef>
          </c:cat>
          <c:val>
            <c:numRef>
              <c:f>工作表1!$B$1:$B$3</c:f>
              <c:numCache>
                <c:formatCode>General</c:formatCode>
                <c:ptCount val="3"/>
                <c:pt idx="0">
                  <c:v>112</c:v>
                </c:pt>
                <c:pt idx="1">
                  <c:v>118</c:v>
                </c:pt>
                <c:pt idx="2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73345120"/>
        <c:axId val="-73344032"/>
      </c:barChart>
      <c:catAx>
        <c:axId val="-73345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accent6"/>
                </a:solidFill>
                <a:ea typeface="微软雅黑"/>
              </a:defRPr>
            </a:pPr>
            <a:endParaRPr lang="zh-CN"/>
          </a:p>
        </c:txPr>
        <c:crossAx val="-73344032"/>
        <c:crosses val="autoZero"/>
        <c:auto val="1"/>
        <c:lblAlgn val="ctr"/>
        <c:lblOffset val="100"/>
        <c:noMultiLvlLbl val="0"/>
      </c:catAx>
      <c:valAx>
        <c:axId val="-733440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6"/>
                </a:solidFill>
                <a:ea typeface="微软雅黑"/>
              </a:defRPr>
            </a:pPr>
            <a:endParaRPr lang="zh-CN"/>
          </a:p>
        </c:txPr>
        <c:crossAx val="-73345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/>
              <a:t>全职工作人员业务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全职工作人员业务</c:v>
          </c:tx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</c:spPr>
          </c:dPt>
          <c:cat>
            <c:strRef>
              <c:f>工作表1!$A$2:$A$7</c:f>
              <c:strCache>
                <c:ptCount val="6"/>
                <c:pt idx="0">
                  <c:v>总经理</c:v>
                </c:pt>
                <c:pt idx="1">
                  <c:v>运营</c:v>
                </c:pt>
                <c:pt idx="2">
                  <c:v>宣传</c:v>
                </c:pt>
                <c:pt idx="3">
                  <c:v>财务</c:v>
                </c:pt>
                <c:pt idx="4">
                  <c:v>销售</c:v>
                </c:pt>
                <c:pt idx="5">
                  <c:v>设计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795936"/>
        <c:axId val="-2103040288"/>
      </c:barChart>
      <c:catAx>
        <c:axId val="-21079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zh-CN"/>
          </a:p>
        </c:txPr>
        <c:crossAx val="-2103040288"/>
        <c:crosses val="autoZero"/>
        <c:auto val="1"/>
        <c:lblAlgn val="ctr"/>
        <c:lblOffset val="100"/>
        <c:noMultiLvlLbl val="0"/>
      </c:catAx>
      <c:valAx>
        <c:axId val="-2103040288"/>
        <c:scaling>
          <c:orientation val="minMax"/>
          <c:max val="3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accent6"/>
                </a:solidFill>
              </a:defRPr>
            </a:pPr>
            <a:endParaRPr lang="zh-CN"/>
          </a:p>
        </c:txPr>
        <c:crossAx val="-210795936"/>
        <c:crosses val="autoZero"/>
        <c:crossBetween val="between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b="1" i="0" baseline="0">
          <a:solidFill>
            <a:schemeClr val="accent6"/>
          </a:solidFill>
          <a:ea typeface="微软雅黑"/>
        </a:defRPr>
      </a:pPr>
      <a:endParaRPr lang="zh-CN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kumimoji="0" sz="1200"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kumimoji="0" sz="1800" smtClean="0"/>
            </a:lvl1pPr>
          </a:lstStyle>
          <a:p>
            <a:pPr>
              <a:defRPr/>
            </a:pPr>
            <a:fld id="{47EFA4C5-2D29-4BB4-A606-D98900E0D421}" type="datetime1">
              <a:rPr lang="zh-CN" altLang="en-US"/>
              <a:pPr>
                <a:defRPr/>
              </a:pPr>
              <a:t>2015/10/17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>
            <a:lvl1pPr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kumimoji="0" lang="zh-CN" altLang="zh-CN" sz="1200" smtClean="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kumimoji="0" lang="zh-CN" altLang="zh-CN" sz="1200" smtClean="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kumimoji="0" lang="zh-CN" altLang="zh-CN" sz="1200" smtClean="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kumimoji="0" lang="zh-CN" altLang="zh-CN" sz="1200" smtClean="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kumimoji="0" lang="zh-CN" altLang="zh-CN" sz="1200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kumimoji="0" sz="1200"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kumimoji="0" sz="1800" smtClean="0"/>
            </a:lvl1pPr>
          </a:lstStyle>
          <a:p>
            <a:pPr>
              <a:defRPr/>
            </a:pPr>
            <a:fld id="{147F9193-74AB-4BD8-8BA1-B94CCA1B9B71}" type="slidenum">
              <a:rPr lang="zh-CN" altLang="en-US"/>
              <a:pPr>
                <a:defRPr/>
              </a:pPr>
              <a:t>‹#›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58896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39940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2D6423D-CC3F-4E56-A0C0-FF9DF0B23F26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B4DEE8-F846-4F70-8248-ED5D50CFD965}" type="slidenum">
              <a:rPr kumimoji="0" lang="zh-CN" altLang="en-US" sz="1800"/>
              <a:pPr/>
              <a:t>8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16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80900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4195585-3CCF-44FC-A62A-949C56445224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90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E2DFF68-6190-4C51-874B-8E101A5933A8}" type="slidenum">
              <a:rPr kumimoji="0" lang="zh-CN" altLang="en-US" sz="1800"/>
              <a:pPr/>
              <a:t>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89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83972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2A6243-1F72-4FBF-8021-983C1291183E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97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5D5497-09AA-44E6-8F14-C6B974113771}" type="slidenum">
              <a:rPr kumimoji="0" lang="zh-CN" altLang="en-US" sz="1800"/>
              <a:pPr/>
              <a:t>19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674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88068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A8D069-9AD5-4505-9AC6-E693A189A6A2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06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AA6177-B003-424A-8719-5B19C700993D}" type="slidenum">
              <a:rPr kumimoji="0" lang="zh-CN" altLang="en-US" sz="1800"/>
              <a:pPr/>
              <a:t>20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06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91140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39D040-1EFF-487E-A8D1-089E704C7B5C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14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BC89EAB-9B90-49B9-9C03-78EB87C91B2C}" type="slidenum">
              <a:rPr kumimoji="0" lang="zh-CN" altLang="en-US" sz="1800"/>
              <a:pPr/>
              <a:t>22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21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93188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81DBEB6-649C-4425-AE58-BB90A260FC86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18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89C0922-2168-45E4-AC6D-C44F743B6781}" type="slidenum">
              <a:rPr kumimoji="0" lang="zh-CN" altLang="en-US" sz="1800"/>
              <a:pPr/>
              <a:t>23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0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99332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0F0E37-137B-4837-B57B-D28D03C9DE23}" type="datetime1">
              <a:rPr kumimoji="0" lang="zh-CN" altLang="en-US" sz="1800">
                <a:solidFill>
                  <a:srgbClr val="000000"/>
                </a:solidFill>
              </a:rPr>
              <a:pPr/>
              <a:t>2015/10/17</a:t>
            </a:fld>
            <a:endParaRPr kumimoji="0"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42509A-9301-4973-AB97-9F29DC3AA11D}" type="slidenum">
              <a:rPr kumimoji="0" lang="zh-CN" altLang="en-US" sz="1800">
                <a:solidFill>
                  <a:srgbClr val="000000"/>
                </a:solidFill>
              </a:rPr>
              <a:pPr/>
              <a:t>24</a:t>
            </a:fld>
            <a:endParaRPr kumimoji="0"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17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41988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E31B4BA-3902-4BFE-975C-899CD24A15F8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61DDD7-B565-4E97-A107-0889AD9565B0}" type="slidenum">
              <a:rPr kumimoji="0" lang="zh-CN" altLang="en-US" sz="1800"/>
              <a:pPr/>
              <a:t>9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26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44036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38A461-A013-41FF-926C-82CBD599E059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AC1D5E-9009-4760-8D38-A79873738B8C}" type="slidenum">
              <a:rPr kumimoji="0" lang="zh-CN" altLang="en-US" sz="1800"/>
              <a:pPr/>
              <a:t>10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98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44036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38A461-A013-41FF-926C-82CBD599E059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AC1D5E-9009-4760-8D38-A79873738B8C}" type="slidenum">
              <a:rPr kumimoji="0" lang="zh-CN" altLang="en-US" sz="1800"/>
              <a:pPr/>
              <a:t>11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21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44036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38A461-A013-41FF-926C-82CBD599E059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AC1D5E-9009-4760-8D38-A79873738B8C}" type="slidenum">
              <a:rPr kumimoji="0" lang="zh-CN" altLang="en-US" sz="1800"/>
              <a:pPr/>
              <a:t>12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38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46084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247E41A-D3EB-41F5-B1F8-7CD21C1C0D07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36AD429-6927-442B-92F7-BE023A002A55}" type="slidenum">
              <a:rPr kumimoji="0" lang="zh-CN" altLang="en-US" sz="1800"/>
              <a:pPr/>
              <a:t>13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36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54276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8A0B44-F026-48BA-A89B-685FCD003A9F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9B327F-B835-44BB-B650-D373CDF1657A}" type="slidenum">
              <a:rPr kumimoji="0" lang="zh-CN" altLang="en-US" sz="1800"/>
              <a:pPr/>
              <a:t>14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8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2708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68579B9-09E1-4942-98C5-C6D8C71A8EA0}" type="datetime1">
              <a:rPr lang="zh-CN" altLang="en-US"/>
              <a:pPr/>
              <a:t>2015/10/17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0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9BF18A1-FBD0-4F7C-B5DD-150F6836A257}" type="slidenum">
              <a:rPr lang="zh-CN" altLang="en-US"/>
              <a:pPr/>
              <a:t>15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07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80900" name="日期占位符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4195585-3CCF-44FC-A62A-949C56445224}" type="datetime1">
              <a:rPr kumimoji="0" lang="zh-CN" altLang="en-US" sz="1800"/>
              <a:pPr/>
              <a:t>2015/10/17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90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E2DFF68-6190-4C51-874B-8E101A5933A8}" type="slidenum">
              <a:rPr kumimoji="0" lang="zh-CN" altLang="en-US" sz="1800"/>
              <a:pPr/>
              <a:t>16</a:t>
            </a:fld>
            <a:endParaRPr kumimoji="0"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43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4649096" y="-16133"/>
            <a:ext cx="3505200" cy="17346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6" y="2031357"/>
            <a:ext cx="3313355" cy="127662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6" y="3315810"/>
            <a:ext cx="3309803" cy="94547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42424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137621"/>
            <a:ext cx="2133600" cy="563236"/>
          </a:xfrm>
        </p:spPr>
        <p:txBody>
          <a:bodyPr anchor="b"/>
          <a:lstStyle>
            <a:lvl1pPr algn="l">
              <a:defRPr sz="1800"/>
            </a:lvl1pPr>
          </a:lstStyle>
          <a:p>
            <a:fld id="{0A98AF03-7270-45C2-A683-C5E353EF01A5}" type="datetime4">
              <a:rPr lang="en-US" smtClean="0"/>
              <a:pPr/>
              <a:t>October 17, 2015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4289975"/>
            <a:ext cx="2831592" cy="27384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4289975"/>
            <a:ext cx="643666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2" name="图片 71" descr="i.Center Transparen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80" y="435706"/>
            <a:ext cx="1945227" cy="810000"/>
          </a:xfrm>
          <a:prstGeom prst="rect">
            <a:avLst/>
          </a:prstGeom>
        </p:spPr>
      </p:pic>
      <p:sp>
        <p:nvSpPr>
          <p:cNvPr id="74" name="文本框 73"/>
          <p:cNvSpPr txBox="1"/>
          <p:nvPr userDrawn="1"/>
        </p:nvSpPr>
        <p:spPr>
          <a:xfrm>
            <a:off x="981192" y="195071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zh-CN" sz="2100" dirty="0" smtClean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kumimoji="1" lang="zh-CN" altLang="en-US" sz="2100" dirty="0" smtClean="0">
                <a:solidFill>
                  <a:schemeClr val="accent1">
                    <a:lumMod val="50000"/>
                  </a:schemeClr>
                </a:solidFill>
              </a:rPr>
              <a:t>国际创客中国行</a:t>
            </a:r>
            <a:endParaRPr kumimoji="1" lang="en-US" altLang="zh-CN" sz="21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dist"/>
            <a:r>
              <a:rPr kumimoji="1" lang="zh-CN" altLang="en-US" sz="2700" dirty="0" smtClean="0">
                <a:solidFill>
                  <a:schemeClr val="accent1">
                    <a:lumMod val="50000"/>
                  </a:schemeClr>
                </a:solidFill>
              </a:rPr>
              <a:t>清华大学交流会</a:t>
            </a:r>
            <a:endParaRPr kumimoji="1" lang="en-US" altLang="zh-CN" sz="27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 userDrawn="1"/>
        </p:nvSpPr>
        <p:spPr>
          <a:xfrm>
            <a:off x="567166" y="1115225"/>
            <a:ext cx="3494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5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Noisebridge China Trip 2015</a:t>
            </a:r>
          </a:p>
          <a:p>
            <a:pPr algn="dist"/>
            <a:r>
              <a:rPr kumimoji="1" lang="en-US" altLang="zh-CN" sz="165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Tsinghua University Meet-Up</a:t>
            </a:r>
          </a:p>
        </p:txBody>
      </p:sp>
      <p:pic>
        <p:nvPicPr>
          <p:cNvPr id="82" name="图片 81" descr="Tsinghua Logo transparen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64" y="2603896"/>
            <a:ext cx="1415308" cy="10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3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772610"/>
            <a:ext cx="1484453" cy="3585258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772610"/>
            <a:ext cx="5423704" cy="358525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175622"/>
            <a:ext cx="6637468" cy="1021556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200400"/>
            <a:ext cx="6637467" cy="1140310"/>
          </a:xfrm>
        </p:spPr>
        <p:txBody>
          <a:bodyPr anchor="t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4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1735074"/>
            <a:ext cx="3419856" cy="26197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735073"/>
            <a:ext cx="3419856" cy="26197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3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1737007"/>
            <a:ext cx="305714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231021"/>
            <a:ext cx="3419856" cy="212684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8" y="1737007"/>
            <a:ext cx="3055717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231021"/>
            <a:ext cx="3419856" cy="212684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0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8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7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642395"/>
            <a:ext cx="3090440" cy="3863051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1993076"/>
            <a:ext cx="3304572" cy="1097365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3102746"/>
            <a:ext cx="3298784" cy="113842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533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1995678"/>
            <a:ext cx="3300984" cy="109728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9" y="520346"/>
            <a:ext cx="3359623" cy="4101084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1" y="3099816"/>
            <a:ext cx="3300573" cy="113967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Tsinghua Logo 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60" y="4723660"/>
            <a:ext cx="1324288" cy="99321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304800" y="0"/>
            <a:ext cx="9932332" cy="51435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250116"/>
            <a:ext cx="8229600" cy="46392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4561242" y="-16133"/>
            <a:ext cx="3679116" cy="52443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770748"/>
            <a:ext cx="702474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3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16836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4389120"/>
            <a:ext cx="35021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168369"/>
            <a:ext cx="13321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" name="图片 60" descr="i.Center Transparen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89" y="73573"/>
            <a:ext cx="778091" cy="324000"/>
          </a:xfrm>
          <a:prstGeom prst="rect">
            <a:avLst/>
          </a:prstGeom>
        </p:spPr>
      </p:pic>
      <p:grpSp>
        <p:nvGrpSpPr>
          <p:cNvPr id="7" name="组 6"/>
          <p:cNvGrpSpPr/>
          <p:nvPr userDrawn="1"/>
        </p:nvGrpSpPr>
        <p:grpSpPr>
          <a:xfrm>
            <a:off x="924457" y="4921075"/>
            <a:ext cx="7295089" cy="231789"/>
            <a:chOff x="1348083" y="6561433"/>
            <a:chExt cx="7295089" cy="309052"/>
          </a:xfrm>
        </p:grpSpPr>
        <p:sp>
          <p:nvSpPr>
            <p:cNvPr id="63" name="文本框 62"/>
            <p:cNvSpPr txBox="1"/>
            <p:nvPr userDrawn="1"/>
          </p:nvSpPr>
          <p:spPr>
            <a:xfrm>
              <a:off x="1348083" y="6562709"/>
              <a:ext cx="287505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 smtClean="0">
                  <a:solidFill>
                    <a:schemeClr val="accent1">
                      <a:lumMod val="50000"/>
                    </a:schemeClr>
                  </a:solidFill>
                </a:rPr>
                <a:t>2015</a:t>
              </a:r>
              <a:r>
                <a:rPr kumimoji="1" lang="zh-CN" altLang="en-US" sz="900" dirty="0" smtClean="0">
                  <a:solidFill>
                    <a:schemeClr val="accent1">
                      <a:lumMod val="50000"/>
                    </a:schemeClr>
                  </a:solidFill>
                </a:rPr>
                <a:t>国际创客中国行</a:t>
              </a:r>
              <a:r>
                <a:rPr kumimoji="1" lang="en-US" altLang="zh-CN" sz="900" baseline="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kumimoji="1" lang="zh-CN" altLang="en-US" sz="900" dirty="0" smtClean="0">
                  <a:solidFill>
                    <a:schemeClr val="accent1">
                      <a:lumMod val="50000"/>
                    </a:schemeClr>
                  </a:solidFill>
                </a:rPr>
                <a:t>清华大学交流会</a:t>
              </a:r>
              <a:endParaRPr kumimoji="1" lang="en-US" altLang="zh-CN" sz="900" dirty="0" smtClean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 userDrawn="1"/>
          </p:nvSpPr>
          <p:spPr>
            <a:xfrm>
              <a:off x="4561242" y="6561433"/>
              <a:ext cx="408193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Noisebridge China Trip 2015,</a:t>
              </a:r>
              <a:r>
                <a:rPr kumimoji="1" lang="en-US" altLang="zh-CN" sz="900" baseline="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kumimoji="1" lang="en-US" altLang="zh-CN" sz="900" dirty="0" smtClean="0">
                  <a:solidFill>
                    <a:schemeClr val="accent1">
                      <a:lumMod val="50000"/>
                    </a:schemeClr>
                  </a:solidFill>
                  <a:latin typeface="Gill Sans"/>
                  <a:cs typeface="Gill Sans"/>
                </a:rPr>
                <a:t>Tsinghua University Meet-Up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7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9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9.pn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Excel_97-2003____4.xls"/><Relationship Id="rId5" Type="http://schemas.openxmlformats.org/officeDocument/2006/relationships/image" Target="../media/image55.png"/><Relationship Id="rId4" Type="http://schemas.openxmlformats.org/officeDocument/2006/relationships/oleObject" Target="../embeddings/Microsoft_Excel_97-2003____3.xls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58.png"/><Relationship Id="rId4" Type="http://schemas.openxmlformats.org/officeDocument/2006/relationships/oleObject" Target="../embeddings/Microsoft_Excel_97-2003____5.xls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Excel_97-2003____2.xls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矩形 259"/>
          <p:cNvSpPr>
            <a:spLocks noChangeArrowheads="1"/>
          </p:cNvSpPr>
          <p:nvPr/>
        </p:nvSpPr>
        <p:spPr bwMode="auto">
          <a:xfrm>
            <a:off x="1854088" y="2284515"/>
            <a:ext cx="9144000" cy="92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八度阳光</a:t>
            </a:r>
          </a:p>
        </p:txBody>
      </p:sp>
      <p:grpSp>
        <p:nvGrpSpPr>
          <p:cNvPr id="28678" name="Group 10"/>
          <p:cNvGrpSpPr>
            <a:grpSpLocks/>
          </p:cNvGrpSpPr>
          <p:nvPr/>
        </p:nvGrpSpPr>
        <p:grpSpPr bwMode="auto">
          <a:xfrm>
            <a:off x="4860020" y="3726833"/>
            <a:ext cx="3132137" cy="431800"/>
            <a:chOff x="0" y="0"/>
            <a:chExt cx="6264696" cy="432048"/>
          </a:xfrm>
        </p:grpSpPr>
        <p:sp>
          <p:nvSpPr>
            <p:cNvPr id="28681" name="矩形 1"/>
            <p:cNvSpPr>
              <a:spLocks noChangeArrowheads="1"/>
            </p:cNvSpPr>
            <p:nvPr/>
          </p:nvSpPr>
          <p:spPr bwMode="auto"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864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682" name="矩形 9"/>
            <p:cNvSpPr>
              <a:spLocks noChangeArrowheads="1"/>
            </p:cNvSpPr>
            <p:nvPr/>
          </p:nvSpPr>
          <p:spPr bwMode="auto">
            <a:xfrm>
              <a:off x="0" y="31358"/>
              <a:ext cx="6264696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dirty="0">
                  <a:solidFill>
                    <a:srgbClr val="FFAF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清华</a:t>
              </a:r>
              <a:r>
                <a:rPr kumimoji="0" lang="zh-CN" altLang="en-US" sz="1800" dirty="0" smtClean="0">
                  <a:solidFill>
                    <a:srgbClr val="FFAF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八度阳光</a:t>
              </a:r>
              <a:r>
                <a:rPr kumimoji="0" lang="zh-CN" altLang="en-US" sz="1800" dirty="0">
                  <a:solidFill>
                    <a:srgbClr val="FFAF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创业团队</a:t>
              </a:r>
              <a:endParaRPr kumimoji="0" lang="zh-CN" altLang="en-US" sz="1800" dirty="0">
                <a:solidFill>
                  <a:srgbClr val="FFAF5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8680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2863"/>
            <a:ext cx="2016125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011" name="矩形 18"/>
          <p:cNvSpPr>
            <a:spLocks noChangeArrowheads="1"/>
          </p:cNvSpPr>
          <p:nvPr/>
        </p:nvSpPr>
        <p:spPr bwMode="auto">
          <a:xfrm>
            <a:off x="476250" y="177800"/>
            <a:ext cx="235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第二代产品外形</a:t>
            </a:r>
          </a:p>
        </p:txBody>
      </p:sp>
      <p:sp>
        <p:nvSpPr>
          <p:cNvPr id="4301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3013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43017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4301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4302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4302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4302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4301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43014" name="图片 1" descr="Screen Shot 2015-09-11 at 3.17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01" y="582612"/>
            <a:ext cx="503555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图片 2" descr="Screen Shot 2015-09-11 at 9.08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009650"/>
            <a:ext cx="32924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011" name="矩形 18"/>
          <p:cNvSpPr>
            <a:spLocks noChangeArrowheads="1"/>
          </p:cNvSpPr>
          <p:nvPr/>
        </p:nvSpPr>
        <p:spPr bwMode="auto">
          <a:xfrm>
            <a:off x="476250" y="177800"/>
            <a:ext cx="235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第二代产品外形</a:t>
            </a:r>
          </a:p>
        </p:txBody>
      </p:sp>
      <p:sp>
        <p:nvSpPr>
          <p:cNvPr id="4301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3013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43017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4301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4302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4302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4302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4301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4301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5" y="582612"/>
            <a:ext cx="6646583" cy="41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33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011" name="矩形 18"/>
          <p:cNvSpPr>
            <a:spLocks noChangeArrowheads="1"/>
          </p:cNvSpPr>
          <p:nvPr/>
        </p:nvSpPr>
        <p:spPr bwMode="auto">
          <a:xfrm>
            <a:off x="476250" y="177800"/>
            <a:ext cx="235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第二代产品外形</a:t>
            </a:r>
          </a:p>
        </p:txBody>
      </p:sp>
      <p:sp>
        <p:nvSpPr>
          <p:cNvPr id="4301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3013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43017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4301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4302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4302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4302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4301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4301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42" y="639763"/>
            <a:ext cx="6487483" cy="40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22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09"/>
          <a:stretch>
            <a:fillRect/>
          </a:stretch>
        </p:blipFill>
        <p:spPr bwMode="auto">
          <a:xfrm>
            <a:off x="6359525" y="3867150"/>
            <a:ext cx="15240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060" name="矩形 18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产品测试</a:t>
            </a:r>
            <a:endParaRPr kumimoji="0" lang="zh-CN" altLang="en-US" b="1">
              <a:solidFill>
                <a:srgbClr val="FF860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061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87900" y="700088"/>
          <a:ext cx="3427413" cy="2085975"/>
        </p:xfrm>
        <a:graphic>
          <a:graphicData uri="http://schemas.openxmlformats.org/drawingml/2006/table">
            <a:tbl>
              <a:tblPr/>
              <a:tblGrid>
                <a:gridCol w="1163638"/>
                <a:gridCol w="2263775"/>
              </a:tblGrid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名称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太阳能充电包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额定功率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6W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充电部分长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313mm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充电部分宽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146mm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充电部分厚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0.6mm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充电部分成本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元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包成本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28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元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充电部分质量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0.12kg</a:t>
                      </a: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4D0"/>
                    </a:solidFill>
                  </a:tcPr>
                </a:tc>
              </a:tr>
              <a:tr h="23177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电池类型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</a:rPr>
                        <a:t>柔性晶硅电池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9B0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5093" name="组合 9"/>
          <p:cNvGrpSpPr>
            <a:grpSpLocks/>
          </p:cNvGrpSpPr>
          <p:nvPr/>
        </p:nvGrpSpPr>
        <p:grpSpPr bwMode="auto">
          <a:xfrm>
            <a:off x="674688" y="700088"/>
            <a:ext cx="2960687" cy="1966912"/>
            <a:chOff x="601913" y="771625"/>
            <a:chExt cx="2962017" cy="1967059"/>
          </a:xfrm>
        </p:grpSpPr>
        <p:pic>
          <p:nvPicPr>
            <p:cNvPr id="32" name="图片 31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5" b="10544"/>
            <a:stretch/>
          </p:blipFill>
          <p:spPr>
            <a:xfrm flipV="1">
              <a:off x="675563" y="856267"/>
              <a:ext cx="2816998" cy="1832093"/>
            </a:xfrm>
            <a:prstGeom prst="roundRect">
              <a:avLst/>
            </a:prstGeom>
          </p:spPr>
        </p:pic>
        <p:sp>
          <p:nvSpPr>
            <p:cNvPr id="45107" name="圆角矩形 32"/>
            <p:cNvSpPr>
              <a:spLocks noChangeArrowheads="1"/>
            </p:cNvSpPr>
            <p:nvPr/>
          </p:nvSpPr>
          <p:spPr bwMode="auto">
            <a:xfrm>
              <a:off x="601913" y="771625"/>
              <a:ext cx="2962017" cy="196705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12813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kumimoji="0" lang="zh-CN" altLang="en-US" sz="1800"/>
            </a:p>
          </p:txBody>
        </p:sp>
      </p:grpSp>
      <p:sp>
        <p:nvSpPr>
          <p:cNvPr id="45094" name="矩形 7"/>
          <p:cNvSpPr>
            <a:spLocks noChangeArrowheads="1"/>
          </p:cNvSpPr>
          <p:nvPr/>
        </p:nvSpPr>
        <p:spPr bwMode="auto">
          <a:xfrm>
            <a:off x="649288" y="2886075"/>
            <a:ext cx="375285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en-US" altLang="zh-CN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iPhone6</a:t>
            </a:r>
            <a:r>
              <a:rPr kumimoji="0" lang="zh-CN" altLang="en-US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充电测试</a:t>
            </a:r>
            <a:endParaRPr kumimoji="0" lang="en-US" altLang="zh-CN" sz="2000">
              <a:solidFill>
                <a:srgbClr val="FF860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天气：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冬季，有雾霾，有阳光</a:t>
            </a:r>
            <a:endParaRPr kumimoji="0"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光照强度：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kumimoji="0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瓦</a:t>
            </a:r>
            <a:r>
              <a:rPr kumimoji="0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kumimoji="0"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电池容量：</a:t>
            </a:r>
            <a:r>
              <a:rPr kumimoji="0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1810mAh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充电结果：</a:t>
            </a:r>
            <a:r>
              <a:rPr kumimoji="0" lang="en-US" altLang="zh-CN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r>
              <a:rPr kumimoji="0" lang="zh-CN" altLang="en-US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小时</a:t>
            </a:r>
            <a:r>
              <a:rPr kumimoji="0" lang="en-US" altLang="zh-CN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47</a:t>
            </a:r>
            <a:r>
              <a:rPr kumimoji="0" lang="zh-CN" altLang="en-US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分充满电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（充电时在使用截屏等功能，背光灯常亮，亮度大，同时在消耗电量）</a:t>
            </a:r>
          </a:p>
        </p:txBody>
      </p:sp>
      <p:pic>
        <p:nvPicPr>
          <p:cNvPr id="45095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60"/>
          <a:stretch>
            <a:fillRect/>
          </a:stretch>
        </p:blipFill>
        <p:spPr bwMode="auto">
          <a:xfrm>
            <a:off x="4991100" y="3076575"/>
            <a:ext cx="14430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96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95"/>
          <a:stretch>
            <a:fillRect/>
          </a:stretch>
        </p:blipFill>
        <p:spPr bwMode="auto">
          <a:xfrm>
            <a:off x="6434138" y="3076575"/>
            <a:ext cx="144938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97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98"/>
          <a:stretch>
            <a:fillRect/>
          </a:stretch>
        </p:blipFill>
        <p:spPr bwMode="auto">
          <a:xfrm>
            <a:off x="4994275" y="3854450"/>
            <a:ext cx="14493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8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45100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45102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45103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45104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45105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45101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45099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251" name="矩形 18"/>
          <p:cNvSpPr>
            <a:spLocks noChangeArrowheads="1"/>
          </p:cNvSpPr>
          <p:nvPr/>
        </p:nvSpPr>
        <p:spPr bwMode="auto">
          <a:xfrm>
            <a:off x="476250" y="177800"/>
            <a:ext cx="2646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八度阳光核心技术</a:t>
            </a:r>
          </a:p>
        </p:txBody>
      </p:sp>
      <p:sp>
        <p:nvSpPr>
          <p:cNvPr id="5325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253" name="图片 34" descr="屏幕快照 2015-05-22 上午9.3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915988"/>
            <a:ext cx="65817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4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53256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53258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53259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53260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53261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53257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53255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0755" y="701688"/>
            <a:ext cx="5453350" cy="1700787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71683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1684" name="矩形 18"/>
          <p:cNvSpPr>
            <a:spLocks noChangeArrowheads="1"/>
          </p:cNvSpPr>
          <p:nvPr/>
        </p:nvSpPr>
        <p:spPr bwMode="auto">
          <a:xfrm>
            <a:off x="476250" y="177800"/>
            <a:ext cx="2763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8607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太阳能电池板测试</a:t>
            </a:r>
            <a:r>
              <a:rPr lang="en-US" altLang="zh-CN" sz="2400" b="1">
                <a:solidFill>
                  <a:srgbClr val="FF8607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</a:p>
        </p:txBody>
      </p:sp>
      <p:sp>
        <p:nvSpPr>
          <p:cNvPr id="71685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416050" y="2503488"/>
          <a:ext cx="3590924" cy="2203534"/>
        </p:xfrm>
        <a:graphic>
          <a:graphicData uri="http://schemas.openxmlformats.org/drawingml/2006/table">
            <a:tbl>
              <a:tblPr/>
              <a:tblGrid>
                <a:gridCol w="1019298"/>
                <a:gridCol w="794867"/>
                <a:gridCol w="804217"/>
                <a:gridCol w="972542"/>
              </a:tblGrid>
              <a:tr h="240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光照强度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电流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电压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效率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48069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</a:t>
                      </a:r>
                      <a:r>
                        <a:rPr lang="en-US" altLang="zh-CN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W／m2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0.72A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7.38V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22.8％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长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宽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厚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重量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7553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125mm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92mm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0.6mm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16g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2g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287">
                <a:tc gridSpan="4"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其他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287">
                <a:tc>
                  <a:txBody>
                    <a:bodyPr/>
                    <a:lstStyle/>
                    <a:p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封装材料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耐用、高透光率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ETFE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薄膜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675">
                <a:tc>
                  <a:txBody>
                    <a:bodyPr/>
                    <a:lstStyle/>
                    <a:p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胶粘剂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乙烯丙烯聚合物密封胶，含微生物抑制剂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287">
                <a:tc>
                  <a:txBody>
                    <a:bodyPr/>
                    <a:lstStyle/>
                    <a:p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电池类型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柔性晶硅太阳电池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484188"/>
            <a:ext cx="224472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6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990725"/>
            <a:ext cx="224472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7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2" t="25401" b="12404"/>
          <a:stretch>
            <a:fillRect/>
          </a:stretch>
        </p:blipFill>
        <p:spPr bwMode="auto">
          <a:xfrm>
            <a:off x="6115050" y="3495675"/>
            <a:ext cx="224472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8" name="文本框 2"/>
          <p:cNvSpPr txBox="1">
            <a:spLocks noChangeArrowheads="1"/>
          </p:cNvSpPr>
          <p:nvPr/>
        </p:nvSpPr>
        <p:spPr bwMode="auto">
          <a:xfrm>
            <a:off x="6091238" y="4418013"/>
            <a:ext cx="25273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9" tIns="34289" rIns="68579" bIns="34289">
            <a:spAutoFit/>
          </a:bodyPr>
          <a:lstStyle/>
          <a:p>
            <a:pPr eaLnBrk="1" hangingPunct="1"/>
            <a:r>
              <a:rPr lang="zh-CN" altLang="en-US" sz="2100" b="1">
                <a:solidFill>
                  <a:schemeClr val="bg1"/>
                </a:solidFill>
              </a:rPr>
              <a:t>上午</a:t>
            </a:r>
            <a:r>
              <a:rPr lang="en-US" altLang="zh-CN" sz="2100" b="1">
                <a:solidFill>
                  <a:schemeClr val="bg1"/>
                </a:solidFill>
              </a:rPr>
              <a:t>10</a:t>
            </a:r>
            <a:r>
              <a:rPr lang="zh-CN" altLang="en-US" sz="2100" b="1">
                <a:solidFill>
                  <a:schemeClr val="bg1"/>
                </a:solidFill>
              </a:rPr>
              <a:t>时，整流前</a:t>
            </a:r>
          </a:p>
        </p:txBody>
      </p:sp>
      <p:grpSp>
        <p:nvGrpSpPr>
          <p:cNvPr id="71729" name="组合 5"/>
          <p:cNvGrpSpPr>
            <a:grpSpLocks/>
          </p:cNvGrpSpPr>
          <p:nvPr/>
        </p:nvGrpSpPr>
        <p:grpSpPr bwMode="auto">
          <a:xfrm>
            <a:off x="0" y="4826000"/>
            <a:ext cx="9144000" cy="317500"/>
            <a:chOff x="-1" y="6272009"/>
            <a:chExt cx="12192001" cy="422856"/>
          </a:xfrm>
        </p:grpSpPr>
        <p:sp>
          <p:nvSpPr>
            <p:cNvPr id="13" name="标题 1"/>
            <p:cNvSpPr txBox="1">
              <a:spLocks/>
            </p:cNvSpPr>
            <p:nvPr/>
          </p:nvSpPr>
          <p:spPr>
            <a:xfrm>
              <a:off x="3297766" y="6272009"/>
              <a:ext cx="3128434" cy="42285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88609"/>
              </a:solidFill>
            </a:ln>
          </p:spPr>
          <p:txBody>
            <a:bodyPr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 smtClean="0">
                  <a:solidFill>
                    <a:srgbClr val="F88609"/>
                  </a:solidFill>
                  <a:cs typeface="微软雅黑"/>
                </a:rPr>
                <a:t>产品介绍</a:t>
              </a:r>
              <a:endParaRPr lang="zh-CN" altLang="en-US" sz="1800" dirty="0">
                <a:solidFill>
                  <a:srgbClr val="F88609"/>
                </a:solidFill>
                <a:cs typeface="微软雅黑"/>
              </a:endParaRPr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6426200" y="6272009"/>
              <a:ext cx="2846918" cy="422856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</p:spPr>
          <p:txBody>
            <a:bodyPr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 smtClean="0">
                  <a:solidFill>
                    <a:srgbClr val="FFFFFF"/>
                  </a:solidFill>
                  <a:cs typeface="微软雅黑"/>
                </a:rPr>
                <a:t>市场定位</a:t>
              </a:r>
              <a:endParaRPr lang="zh-CN" altLang="en-US" sz="1800" dirty="0">
                <a:solidFill>
                  <a:srgbClr val="FFFFFF"/>
                </a:solidFill>
                <a:cs typeface="微软雅黑"/>
              </a:endParaRPr>
            </a:p>
          </p:txBody>
        </p:sp>
        <p:sp>
          <p:nvSpPr>
            <p:cNvPr id="15" name="标题 1"/>
            <p:cNvSpPr txBox="1">
              <a:spLocks/>
            </p:cNvSpPr>
            <p:nvPr/>
          </p:nvSpPr>
          <p:spPr>
            <a:xfrm>
              <a:off x="9273117" y="6272009"/>
              <a:ext cx="2918883" cy="422856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</p:spPr>
          <p:txBody>
            <a:bodyPr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 smtClean="0">
                  <a:solidFill>
                    <a:srgbClr val="FFFFFF"/>
                  </a:solidFill>
                  <a:cs typeface="微软雅黑"/>
                </a:rPr>
                <a:t>团队信息</a:t>
              </a:r>
              <a:endParaRPr lang="zh-CN" altLang="en-US" sz="1800" dirty="0">
                <a:solidFill>
                  <a:srgbClr val="FFFFFF"/>
                </a:solidFill>
                <a:cs typeface="微软雅黑"/>
              </a:endParaRPr>
            </a:p>
          </p:txBody>
        </p:sp>
        <p:sp>
          <p:nvSpPr>
            <p:cNvPr id="16" name="标题 1"/>
            <p:cNvSpPr txBox="1">
              <a:spLocks/>
            </p:cNvSpPr>
            <p:nvPr/>
          </p:nvSpPr>
          <p:spPr>
            <a:xfrm>
              <a:off x="-1" y="6272009"/>
              <a:ext cx="3297767" cy="422856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</p:spPr>
          <p:txBody>
            <a:bodyPr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 smtClean="0">
                  <a:solidFill>
                    <a:srgbClr val="FFFFFF"/>
                  </a:solidFill>
                  <a:cs typeface="微软雅黑"/>
                </a:rPr>
                <a:t>行业背景</a:t>
              </a:r>
              <a:endParaRPr lang="zh-CN" altLang="en-US" sz="1800" dirty="0">
                <a:solidFill>
                  <a:srgbClr val="FFFFFF"/>
                </a:solidFill>
                <a:cs typeface="微软雅黑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875" name="矩形 18"/>
          <p:cNvSpPr>
            <a:spLocks noChangeArrowheads="1"/>
          </p:cNvSpPr>
          <p:nvPr/>
        </p:nvSpPr>
        <p:spPr bwMode="auto">
          <a:xfrm>
            <a:off x="476250" y="177800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 dirty="0" smtClean="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质检报告</a:t>
            </a:r>
            <a:endParaRPr kumimoji="0" lang="zh-CN" altLang="en-US" b="1" dirty="0">
              <a:solidFill>
                <a:srgbClr val="FF8607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7987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9885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79887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7988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7989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7989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7989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7988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7988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55" y="1025484"/>
            <a:ext cx="2039984" cy="29098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65" y="1025484"/>
            <a:ext cx="2045425" cy="29098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6" y="1025484"/>
            <a:ext cx="2076450" cy="2909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26" y="1025484"/>
            <a:ext cx="2044589" cy="29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68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875" name="矩形 18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相关专利</a:t>
            </a:r>
          </a:p>
        </p:txBody>
      </p:sp>
      <p:sp>
        <p:nvSpPr>
          <p:cNvPr id="7987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987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814638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814638"/>
            <a:ext cx="14700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700088"/>
            <a:ext cx="147637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700088"/>
            <a:ext cx="1484312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b="11266"/>
          <a:stretch>
            <a:fillRect/>
          </a:stretch>
        </p:blipFill>
        <p:spPr bwMode="auto">
          <a:xfrm>
            <a:off x="6624638" y="2814638"/>
            <a:ext cx="14763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797175"/>
            <a:ext cx="1484313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701675"/>
            <a:ext cx="1476375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00088"/>
            <a:ext cx="148431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85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79887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7988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7989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7989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7989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7988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79886" name="图片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1923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81971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2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3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4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5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6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7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8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9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0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1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2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3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4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5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6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7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8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89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0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1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2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3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4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5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6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7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8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99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0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1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2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3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4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5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6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7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8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9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0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1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2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3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4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5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6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7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8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19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0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1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2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3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4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5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6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7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8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29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30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924" name="Group 67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81927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28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29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0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1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2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3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4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5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6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7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8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39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0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1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2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3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4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5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6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7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8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49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0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1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2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3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4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5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6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7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8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59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0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1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2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3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4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5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6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6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97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1925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市场定位</a:t>
            </a:r>
          </a:p>
        </p:txBody>
      </p:sp>
      <p:pic>
        <p:nvPicPr>
          <p:cNvPr id="819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987425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组合 71"/>
          <p:cNvGrpSpPr>
            <a:grpSpLocks/>
          </p:cNvGrpSpPr>
          <p:nvPr/>
        </p:nvGrpSpPr>
        <p:grpSpPr bwMode="auto">
          <a:xfrm rot="10800000">
            <a:off x="7086600" y="2825750"/>
            <a:ext cx="396875" cy="1698625"/>
            <a:chOff x="2967469" y="1179106"/>
            <a:chExt cx="395980" cy="1698743"/>
          </a:xfrm>
        </p:grpSpPr>
        <p:sp>
          <p:nvSpPr>
            <p:cNvPr id="73" name="任意多边形 72"/>
            <p:cNvSpPr/>
            <p:nvPr/>
          </p:nvSpPr>
          <p:spPr>
            <a:xfrm rot="17945813">
              <a:off x="2745951" y="1549267"/>
              <a:ext cx="760187" cy="19865"/>
            </a:xfrm>
            <a:custGeom>
              <a:avLst/>
              <a:gdLst>
                <a:gd name="connsiteX0" fmla="*/ 0 w 760187"/>
                <a:gd name="connsiteY0" fmla="*/ 9932 h 19865"/>
                <a:gd name="connsiteX1" fmla="*/ 760187 w 76018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187" h="19865">
                  <a:moveTo>
                    <a:pt x="0" y="9932"/>
                  </a:moveTo>
                  <a:lnTo>
                    <a:pt x="76018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373788" tIns="-9072" rIns="373789" bIns="-9073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 rot="165039">
              <a:off x="2967469" y="1875738"/>
              <a:ext cx="395980" cy="45719"/>
            </a:xfrm>
            <a:custGeom>
              <a:avLst/>
              <a:gdLst>
                <a:gd name="connsiteX0" fmla="*/ 0 w 392817"/>
                <a:gd name="connsiteY0" fmla="*/ 9932 h 19865"/>
                <a:gd name="connsiteX1" fmla="*/ 392817 w 39281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817" h="19865">
                  <a:moveTo>
                    <a:pt x="0" y="9932"/>
                  </a:moveTo>
                  <a:lnTo>
                    <a:pt x="39281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99288" tIns="112" rIns="199288" bIns="112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 rot="3654187">
              <a:off x="2685677" y="2316041"/>
              <a:ext cx="1063431" cy="60186"/>
            </a:xfrm>
            <a:custGeom>
              <a:avLst/>
              <a:gdLst>
                <a:gd name="connsiteX0" fmla="*/ 0 w 760187"/>
                <a:gd name="connsiteY0" fmla="*/ 9932 h 19865"/>
                <a:gd name="connsiteX1" fmla="*/ 760187 w 76018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187" h="19865">
                  <a:moveTo>
                    <a:pt x="0" y="9932"/>
                  </a:moveTo>
                  <a:lnTo>
                    <a:pt x="76018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373789" tIns="-9073" rIns="373788" bIns="-9072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1708150"/>
            <a:ext cx="1439862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449513"/>
            <a:ext cx="143986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图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" b="7146"/>
          <a:stretch>
            <a:fillRect/>
          </a:stretch>
        </p:blipFill>
        <p:spPr bwMode="auto">
          <a:xfrm>
            <a:off x="5651500" y="1131888"/>
            <a:ext cx="14398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951" name="矩形 18"/>
          <p:cNvSpPr>
            <a:spLocks noChangeArrowheads="1"/>
          </p:cNvSpPr>
          <p:nvPr/>
        </p:nvSpPr>
        <p:spPr bwMode="auto">
          <a:xfrm>
            <a:off x="476250" y="177800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太阳能移动电源提供方</a:t>
            </a:r>
          </a:p>
        </p:txBody>
      </p:sp>
      <p:sp>
        <p:nvSpPr>
          <p:cNvPr id="82952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524205" y="1249726"/>
            <a:ext cx="1296090" cy="2895798"/>
            <a:chOff x="5595838" y="1711959"/>
            <a:chExt cx="1296090" cy="2895798"/>
          </a:xfrm>
          <a:solidFill>
            <a:schemeClr val="bg1"/>
          </a:solidFill>
        </p:grpSpPr>
        <p:sp>
          <p:nvSpPr>
            <p:cNvPr id="48" name="任意多边形 47"/>
            <p:cNvSpPr/>
            <p:nvPr/>
          </p:nvSpPr>
          <p:spPr>
            <a:xfrm>
              <a:off x="5595838" y="1711959"/>
              <a:ext cx="1296090" cy="711057"/>
            </a:xfrm>
            <a:custGeom>
              <a:avLst/>
              <a:gdLst>
                <a:gd name="connsiteX0" fmla="*/ 0 w 1060981"/>
                <a:gd name="connsiteY0" fmla="*/ 53049 h 530490"/>
                <a:gd name="connsiteX1" fmla="*/ 53049 w 1060981"/>
                <a:gd name="connsiteY1" fmla="*/ 0 h 530490"/>
                <a:gd name="connsiteX2" fmla="*/ 1007932 w 1060981"/>
                <a:gd name="connsiteY2" fmla="*/ 0 h 530490"/>
                <a:gd name="connsiteX3" fmla="*/ 1060981 w 1060981"/>
                <a:gd name="connsiteY3" fmla="*/ 53049 h 530490"/>
                <a:gd name="connsiteX4" fmla="*/ 1060981 w 1060981"/>
                <a:gd name="connsiteY4" fmla="*/ 477441 h 530490"/>
                <a:gd name="connsiteX5" fmla="*/ 1007932 w 1060981"/>
                <a:gd name="connsiteY5" fmla="*/ 530490 h 530490"/>
                <a:gd name="connsiteX6" fmla="*/ 53049 w 1060981"/>
                <a:gd name="connsiteY6" fmla="*/ 530490 h 530490"/>
                <a:gd name="connsiteX7" fmla="*/ 0 w 1060981"/>
                <a:gd name="connsiteY7" fmla="*/ 477441 h 530490"/>
                <a:gd name="connsiteX8" fmla="*/ 0 w 1060981"/>
                <a:gd name="connsiteY8" fmla="*/ 53049 h 5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981" h="530490">
                  <a:moveTo>
                    <a:pt x="0" y="53049"/>
                  </a:moveTo>
                  <a:cubicBezTo>
                    <a:pt x="0" y="23751"/>
                    <a:pt x="23751" y="0"/>
                    <a:pt x="53049" y="0"/>
                  </a:cubicBezTo>
                  <a:lnTo>
                    <a:pt x="1007932" y="0"/>
                  </a:lnTo>
                  <a:cubicBezTo>
                    <a:pt x="1037230" y="0"/>
                    <a:pt x="1060981" y="23751"/>
                    <a:pt x="1060981" y="53049"/>
                  </a:cubicBezTo>
                  <a:lnTo>
                    <a:pt x="1060981" y="477441"/>
                  </a:lnTo>
                  <a:cubicBezTo>
                    <a:pt x="1060981" y="506739"/>
                    <a:pt x="1037230" y="530490"/>
                    <a:pt x="1007932" y="530490"/>
                  </a:cubicBezTo>
                  <a:lnTo>
                    <a:pt x="53049" y="530490"/>
                  </a:lnTo>
                  <a:cubicBezTo>
                    <a:pt x="23751" y="530490"/>
                    <a:pt x="0" y="506739"/>
                    <a:pt x="0" y="477441"/>
                  </a:cubicBezTo>
                  <a:lnTo>
                    <a:pt x="0" y="53049"/>
                  </a:lnTo>
                  <a:close/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76" tIns="34289" rIns="68576" bIns="34289" anchor="ctr"/>
            <a:lstStyle/>
            <a:p>
              <a:pPr algn="ctr">
                <a:defRPr/>
              </a:pPr>
              <a:r>
                <a:rPr kumimoji="0" lang="en-US" altLang="zh-CN" sz="1400" b="1" dirty="0">
                  <a:solidFill>
                    <a:prstClr val="black"/>
                  </a:solidFill>
                </a:rPr>
                <a:t>To C</a:t>
              </a:r>
              <a:r>
                <a:rPr kumimoji="0" lang="zh-CN" altLang="en-US" sz="1400" b="1" dirty="0">
                  <a:solidFill>
                    <a:prstClr val="black"/>
                  </a:solidFill>
                </a:rPr>
                <a:t>：</a:t>
              </a:r>
              <a:endParaRPr kumimoji="0" lang="en-US" altLang="zh-CN" sz="1400" b="1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kumimoji="0" lang="zh-CN" altLang="en-US" sz="1400" b="1" dirty="0">
                  <a:solidFill>
                    <a:prstClr val="black"/>
                  </a:solidFill>
                </a:rPr>
                <a:t>电商、分销商</a:t>
              </a: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595838" y="3898043"/>
              <a:ext cx="1296090" cy="709714"/>
            </a:xfrm>
            <a:custGeom>
              <a:avLst/>
              <a:gdLst>
                <a:gd name="connsiteX0" fmla="*/ 0 w 1060981"/>
                <a:gd name="connsiteY0" fmla="*/ 53049 h 530490"/>
                <a:gd name="connsiteX1" fmla="*/ 53049 w 1060981"/>
                <a:gd name="connsiteY1" fmla="*/ 0 h 530490"/>
                <a:gd name="connsiteX2" fmla="*/ 1007932 w 1060981"/>
                <a:gd name="connsiteY2" fmla="*/ 0 h 530490"/>
                <a:gd name="connsiteX3" fmla="*/ 1060981 w 1060981"/>
                <a:gd name="connsiteY3" fmla="*/ 53049 h 530490"/>
                <a:gd name="connsiteX4" fmla="*/ 1060981 w 1060981"/>
                <a:gd name="connsiteY4" fmla="*/ 477441 h 530490"/>
                <a:gd name="connsiteX5" fmla="*/ 1007932 w 1060981"/>
                <a:gd name="connsiteY5" fmla="*/ 530490 h 530490"/>
                <a:gd name="connsiteX6" fmla="*/ 53049 w 1060981"/>
                <a:gd name="connsiteY6" fmla="*/ 530490 h 530490"/>
                <a:gd name="connsiteX7" fmla="*/ 0 w 1060981"/>
                <a:gd name="connsiteY7" fmla="*/ 477441 h 530490"/>
                <a:gd name="connsiteX8" fmla="*/ 0 w 1060981"/>
                <a:gd name="connsiteY8" fmla="*/ 53049 h 5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0981" h="530490">
                  <a:moveTo>
                    <a:pt x="0" y="53049"/>
                  </a:moveTo>
                  <a:cubicBezTo>
                    <a:pt x="0" y="23751"/>
                    <a:pt x="23751" y="0"/>
                    <a:pt x="53049" y="0"/>
                  </a:cubicBezTo>
                  <a:lnTo>
                    <a:pt x="1007932" y="0"/>
                  </a:lnTo>
                  <a:cubicBezTo>
                    <a:pt x="1037230" y="0"/>
                    <a:pt x="1060981" y="23751"/>
                    <a:pt x="1060981" y="53049"/>
                  </a:cubicBezTo>
                  <a:lnTo>
                    <a:pt x="1060981" y="477441"/>
                  </a:lnTo>
                  <a:cubicBezTo>
                    <a:pt x="1060981" y="506739"/>
                    <a:pt x="1037230" y="530490"/>
                    <a:pt x="1007932" y="530490"/>
                  </a:cubicBezTo>
                  <a:lnTo>
                    <a:pt x="53049" y="530490"/>
                  </a:lnTo>
                  <a:cubicBezTo>
                    <a:pt x="23751" y="530490"/>
                    <a:pt x="0" y="506739"/>
                    <a:pt x="0" y="477441"/>
                  </a:cubicBezTo>
                  <a:lnTo>
                    <a:pt x="0" y="53049"/>
                  </a:lnTo>
                  <a:close/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68576" tIns="34289" rIns="68576" bIns="34289" anchor="ctr"/>
            <a:lstStyle/>
            <a:p>
              <a:pPr algn="ctr">
                <a:defRPr/>
              </a:pPr>
              <a:r>
                <a:rPr kumimoji="0" lang="en-US" altLang="zh-CN" sz="1400" b="1" dirty="0">
                  <a:solidFill>
                    <a:prstClr val="black"/>
                  </a:solidFill>
                </a:rPr>
                <a:t>To B</a:t>
              </a:r>
              <a:r>
                <a:rPr kumimoji="0" lang="zh-CN" altLang="en-US" sz="1400" b="1" dirty="0">
                  <a:solidFill>
                    <a:prstClr val="black"/>
                  </a:solidFill>
                </a:rPr>
                <a:t>：</a:t>
              </a:r>
              <a:endParaRPr kumimoji="0" lang="en-US" altLang="zh-CN" sz="1400" b="1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kumimoji="0" lang="zh-CN" altLang="en-US" sz="1400" b="1" dirty="0">
                  <a:solidFill>
                    <a:prstClr val="black"/>
                  </a:solidFill>
                </a:rPr>
                <a:t>业务合作</a:t>
              </a:r>
            </a:p>
          </p:txBody>
        </p:sp>
      </p:grpSp>
      <p:sp>
        <p:nvSpPr>
          <p:cNvPr id="82954" name="任意多边形 15"/>
          <p:cNvSpPr>
            <a:spLocks/>
          </p:cNvSpPr>
          <p:nvPr/>
        </p:nvSpPr>
        <p:spPr bwMode="auto">
          <a:xfrm>
            <a:off x="571500" y="2203450"/>
            <a:ext cx="923925" cy="1130300"/>
          </a:xfrm>
          <a:custGeom>
            <a:avLst/>
            <a:gdLst>
              <a:gd name="T0" fmla="*/ 0 w 924175"/>
              <a:gd name="T1" fmla="*/ 2011154 h 749099"/>
              <a:gd name="T2" fmla="*/ 74770 w 924175"/>
              <a:gd name="T3" fmla="*/ 0 h 749099"/>
              <a:gd name="T4" fmla="*/ 847658 w 924175"/>
              <a:gd name="T5" fmla="*/ 0 h 749099"/>
              <a:gd name="T6" fmla="*/ 922425 w 924175"/>
              <a:gd name="T7" fmla="*/ 2011154 h 749099"/>
              <a:gd name="T8" fmla="*/ 922425 w 924175"/>
              <a:gd name="T9" fmla="*/ 18100257 h 749099"/>
              <a:gd name="T10" fmla="*/ 847658 w 924175"/>
              <a:gd name="T11" fmla="*/ 20111411 h 749099"/>
              <a:gd name="T12" fmla="*/ 74770 w 924175"/>
              <a:gd name="T13" fmla="*/ 20111411 h 749099"/>
              <a:gd name="T14" fmla="*/ 0 w 924175"/>
              <a:gd name="T15" fmla="*/ 18100257 h 749099"/>
              <a:gd name="T16" fmla="*/ 0 w 924175"/>
              <a:gd name="T17" fmla="*/ 2011154 h 74909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749099"/>
              <a:gd name="T29" fmla="*/ 924175 w 924175"/>
              <a:gd name="T30" fmla="*/ 749099 h 74909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749099">
                <a:moveTo>
                  <a:pt x="0" y="74910"/>
                </a:moveTo>
                <a:cubicBezTo>
                  <a:pt x="0" y="33538"/>
                  <a:pt x="33538" y="0"/>
                  <a:pt x="74910" y="0"/>
                </a:cubicBezTo>
                <a:lnTo>
                  <a:pt x="849265" y="0"/>
                </a:lnTo>
                <a:cubicBezTo>
                  <a:pt x="890637" y="0"/>
                  <a:pt x="924175" y="33538"/>
                  <a:pt x="924175" y="74910"/>
                </a:cubicBezTo>
                <a:lnTo>
                  <a:pt x="924175" y="674189"/>
                </a:lnTo>
                <a:cubicBezTo>
                  <a:pt x="924175" y="715561"/>
                  <a:pt x="890637" y="749099"/>
                  <a:pt x="849265" y="749099"/>
                </a:cubicBezTo>
                <a:lnTo>
                  <a:pt x="74910" y="749099"/>
                </a:lnTo>
                <a:cubicBezTo>
                  <a:pt x="33538" y="749099"/>
                  <a:pt x="0" y="715561"/>
                  <a:pt x="0" y="674189"/>
                </a:cubicBezTo>
                <a:lnTo>
                  <a:pt x="0" y="74910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太阳能移动电源提供方</a:t>
            </a:r>
            <a:endParaRPr kumimoji="0"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 rot="17421335">
            <a:off x="1147762" y="2227263"/>
            <a:ext cx="1063625" cy="19050"/>
          </a:xfrm>
          <a:custGeom>
            <a:avLst/>
            <a:gdLst>
              <a:gd name="connsiteX0" fmla="*/ 0 w 1062743"/>
              <a:gd name="connsiteY0" fmla="*/ 9932 h 19865"/>
              <a:gd name="connsiteX1" fmla="*/ 1062743 w 1062743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2743" h="19865">
                <a:moveTo>
                  <a:pt x="0" y="9932"/>
                </a:moveTo>
                <a:lnTo>
                  <a:pt x="1062743" y="9932"/>
                </a:lnTo>
              </a:path>
            </a:pathLst>
          </a:custGeom>
          <a:noFill/>
          <a:ln w="25400" cap="flat" cmpd="sng" algn="ctr">
            <a:solidFill>
              <a:srgbClr val="FA9706"/>
            </a:solidFill>
            <a:prstDash val="solid"/>
          </a:ln>
          <a:effectLst/>
        </p:spPr>
        <p:txBody>
          <a:bodyPr lIns="517502" tIns="-16636" rIns="517503" bIns="-16637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56" name="任意多边形 17"/>
          <p:cNvSpPr>
            <a:spLocks/>
          </p:cNvSpPr>
          <p:nvPr/>
        </p:nvSpPr>
        <p:spPr bwMode="auto">
          <a:xfrm>
            <a:off x="1865313" y="1508125"/>
            <a:ext cx="923925" cy="461963"/>
          </a:xfrm>
          <a:custGeom>
            <a:avLst/>
            <a:gdLst>
              <a:gd name="T0" fmla="*/ 0 w 924175"/>
              <a:gd name="T1" fmla="*/ 46125 h 462087"/>
              <a:gd name="T2" fmla="*/ 46124 w 924175"/>
              <a:gd name="T3" fmla="*/ 0 h 462087"/>
              <a:gd name="T4" fmla="*/ 876307 w 924175"/>
              <a:gd name="T5" fmla="*/ 0 h 462087"/>
              <a:gd name="T6" fmla="*/ 922425 w 924175"/>
              <a:gd name="T7" fmla="*/ 46125 h 462087"/>
              <a:gd name="T8" fmla="*/ 922425 w 924175"/>
              <a:gd name="T9" fmla="*/ 415097 h 462087"/>
              <a:gd name="T10" fmla="*/ 876307 w 924175"/>
              <a:gd name="T11" fmla="*/ 461219 h 462087"/>
              <a:gd name="T12" fmla="*/ 46124 w 924175"/>
              <a:gd name="T13" fmla="*/ 461219 h 462087"/>
              <a:gd name="T14" fmla="*/ 0 w 924175"/>
              <a:gd name="T15" fmla="*/ 415097 h 462087"/>
              <a:gd name="T16" fmla="*/ 0 w 924175"/>
              <a:gd name="T17" fmla="*/ 46125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单品</a:t>
            </a:r>
          </a:p>
        </p:txBody>
      </p:sp>
      <p:sp>
        <p:nvSpPr>
          <p:cNvPr id="19" name="任意多边形 18"/>
          <p:cNvSpPr/>
          <p:nvPr/>
        </p:nvSpPr>
        <p:spPr>
          <a:xfrm rot="17945813">
            <a:off x="2593551" y="1396867"/>
            <a:ext cx="760187" cy="19865"/>
          </a:xfrm>
          <a:custGeom>
            <a:avLst/>
            <a:gdLst>
              <a:gd name="connsiteX0" fmla="*/ 0 w 760187"/>
              <a:gd name="connsiteY0" fmla="*/ 9932 h 19865"/>
              <a:gd name="connsiteX1" fmla="*/ 760187 w 760187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0187" h="19865">
                <a:moveTo>
                  <a:pt x="0" y="9932"/>
                </a:moveTo>
                <a:lnTo>
                  <a:pt x="760187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73788" tIns="-9072" rIns="373789" bIns="-9073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58" name="任意多边形 19"/>
          <p:cNvSpPr>
            <a:spLocks/>
          </p:cNvSpPr>
          <p:nvPr/>
        </p:nvSpPr>
        <p:spPr bwMode="auto">
          <a:xfrm>
            <a:off x="3159125" y="842963"/>
            <a:ext cx="1169988" cy="461962"/>
          </a:xfrm>
          <a:custGeom>
            <a:avLst/>
            <a:gdLst>
              <a:gd name="T0" fmla="*/ 0 w 924175"/>
              <a:gd name="T1" fmla="*/ 46124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4 h 462087"/>
              <a:gd name="T8" fmla="*/ 6101877 w 924175"/>
              <a:gd name="T9" fmla="*/ 415094 h 462087"/>
              <a:gd name="T10" fmla="*/ 5796778 w 924175"/>
              <a:gd name="T11" fmla="*/ 461212 h 462087"/>
              <a:gd name="T12" fmla="*/ 305096 w 924175"/>
              <a:gd name="T13" fmla="*/ 461212 h 462087"/>
              <a:gd name="T14" fmla="*/ 0 w 924175"/>
              <a:gd name="T15" fmla="*/ 415094 h 462087"/>
              <a:gd name="T16" fmla="*/ 0 w 924175"/>
              <a:gd name="T17" fmla="*/ 46124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太阳能充电电脑包</a:t>
            </a:r>
          </a:p>
        </p:txBody>
      </p:sp>
      <p:sp>
        <p:nvSpPr>
          <p:cNvPr id="25" name="任意多边形 24"/>
          <p:cNvSpPr/>
          <p:nvPr/>
        </p:nvSpPr>
        <p:spPr>
          <a:xfrm rot="165039">
            <a:off x="2772772" y="1721147"/>
            <a:ext cx="395980" cy="45719"/>
          </a:xfrm>
          <a:custGeom>
            <a:avLst/>
            <a:gdLst>
              <a:gd name="connsiteX0" fmla="*/ 0 w 392817"/>
              <a:gd name="connsiteY0" fmla="*/ 9932 h 19865"/>
              <a:gd name="connsiteX1" fmla="*/ 392817 w 392817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817" h="19865">
                <a:moveTo>
                  <a:pt x="0" y="9932"/>
                </a:moveTo>
                <a:lnTo>
                  <a:pt x="392817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99288" tIns="112" rIns="199288" bIns="112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60" name="任意多边形 25"/>
          <p:cNvSpPr>
            <a:spLocks/>
          </p:cNvSpPr>
          <p:nvPr/>
        </p:nvSpPr>
        <p:spPr bwMode="auto">
          <a:xfrm>
            <a:off x="3159125" y="1512888"/>
            <a:ext cx="1169988" cy="461962"/>
          </a:xfrm>
          <a:custGeom>
            <a:avLst/>
            <a:gdLst>
              <a:gd name="T0" fmla="*/ 0 w 924175"/>
              <a:gd name="T1" fmla="*/ 46124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4 h 462087"/>
              <a:gd name="T8" fmla="*/ 6101877 w 924175"/>
              <a:gd name="T9" fmla="*/ 415094 h 462087"/>
              <a:gd name="T10" fmla="*/ 5796778 w 924175"/>
              <a:gd name="T11" fmla="*/ 461212 h 462087"/>
              <a:gd name="T12" fmla="*/ 305096 w 924175"/>
              <a:gd name="T13" fmla="*/ 461212 h 462087"/>
              <a:gd name="T14" fmla="*/ 0 w 924175"/>
              <a:gd name="T15" fmla="*/ 415094 h 462087"/>
              <a:gd name="T16" fmla="*/ 0 w 924175"/>
              <a:gd name="T17" fmla="*/ 46124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折叠太阳能充电包</a:t>
            </a:r>
          </a:p>
        </p:txBody>
      </p:sp>
      <p:sp>
        <p:nvSpPr>
          <p:cNvPr id="29" name="任意多边形 28"/>
          <p:cNvSpPr/>
          <p:nvPr/>
        </p:nvSpPr>
        <p:spPr>
          <a:xfrm rot="3654187">
            <a:off x="2593551" y="2061118"/>
            <a:ext cx="760187" cy="19865"/>
          </a:xfrm>
          <a:custGeom>
            <a:avLst/>
            <a:gdLst>
              <a:gd name="connsiteX0" fmla="*/ 0 w 760187"/>
              <a:gd name="connsiteY0" fmla="*/ 9932 h 19865"/>
              <a:gd name="connsiteX1" fmla="*/ 760187 w 760187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0187" h="19865">
                <a:moveTo>
                  <a:pt x="0" y="9932"/>
                </a:moveTo>
                <a:lnTo>
                  <a:pt x="760187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73789" tIns="-9073" rIns="373788" bIns="-9072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62" name="任意多边形 29"/>
          <p:cNvSpPr>
            <a:spLocks/>
          </p:cNvSpPr>
          <p:nvPr/>
        </p:nvSpPr>
        <p:spPr bwMode="auto">
          <a:xfrm>
            <a:off x="3159125" y="2171700"/>
            <a:ext cx="1169988" cy="461963"/>
          </a:xfrm>
          <a:custGeom>
            <a:avLst/>
            <a:gdLst>
              <a:gd name="T0" fmla="*/ 0 w 924175"/>
              <a:gd name="T1" fmla="*/ 46125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5 h 462087"/>
              <a:gd name="T8" fmla="*/ 6101877 w 924175"/>
              <a:gd name="T9" fmla="*/ 415097 h 462087"/>
              <a:gd name="T10" fmla="*/ 5796778 w 924175"/>
              <a:gd name="T11" fmla="*/ 461219 h 462087"/>
              <a:gd name="T12" fmla="*/ 305096 w 924175"/>
              <a:gd name="T13" fmla="*/ 461219 h 462087"/>
              <a:gd name="T14" fmla="*/ 0 w 924175"/>
              <a:gd name="T15" fmla="*/ 415097 h 462087"/>
              <a:gd name="T16" fmla="*/ 0 w 924175"/>
              <a:gd name="T17" fmla="*/ 46125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光电宝</a:t>
            </a:r>
          </a:p>
        </p:txBody>
      </p:sp>
      <p:sp>
        <p:nvSpPr>
          <p:cNvPr id="33" name="任意多边形 32"/>
          <p:cNvSpPr/>
          <p:nvPr/>
        </p:nvSpPr>
        <p:spPr>
          <a:xfrm rot="4178665">
            <a:off x="1148427" y="3223558"/>
            <a:ext cx="1062743" cy="19865"/>
          </a:xfrm>
          <a:custGeom>
            <a:avLst/>
            <a:gdLst>
              <a:gd name="connsiteX0" fmla="*/ 0 w 1062743"/>
              <a:gd name="connsiteY0" fmla="*/ 9932 h 19865"/>
              <a:gd name="connsiteX1" fmla="*/ 1062743 w 1062743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2743" h="19865">
                <a:moveTo>
                  <a:pt x="0" y="9932"/>
                </a:moveTo>
                <a:lnTo>
                  <a:pt x="1062743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17503" tIns="-16637" rIns="517502" bIns="-16636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64" name="任意多边形 33"/>
          <p:cNvSpPr>
            <a:spLocks/>
          </p:cNvSpPr>
          <p:nvPr/>
        </p:nvSpPr>
        <p:spPr bwMode="auto">
          <a:xfrm>
            <a:off x="1865313" y="3500438"/>
            <a:ext cx="923925" cy="461962"/>
          </a:xfrm>
          <a:custGeom>
            <a:avLst/>
            <a:gdLst>
              <a:gd name="T0" fmla="*/ 0 w 924175"/>
              <a:gd name="T1" fmla="*/ 46124 h 462087"/>
              <a:gd name="T2" fmla="*/ 46124 w 924175"/>
              <a:gd name="T3" fmla="*/ 0 h 462087"/>
              <a:gd name="T4" fmla="*/ 876307 w 924175"/>
              <a:gd name="T5" fmla="*/ 0 h 462087"/>
              <a:gd name="T6" fmla="*/ 922425 w 924175"/>
              <a:gd name="T7" fmla="*/ 46124 h 462087"/>
              <a:gd name="T8" fmla="*/ 922425 w 924175"/>
              <a:gd name="T9" fmla="*/ 415094 h 462087"/>
              <a:gd name="T10" fmla="*/ 876307 w 924175"/>
              <a:gd name="T11" fmla="*/ 461212 h 462087"/>
              <a:gd name="T12" fmla="*/ 46124 w 924175"/>
              <a:gd name="T13" fmla="*/ 461212 h 462087"/>
              <a:gd name="T14" fmla="*/ 0 w 924175"/>
              <a:gd name="T15" fmla="*/ 415094 h 462087"/>
              <a:gd name="T16" fmla="*/ 0 w 924175"/>
              <a:gd name="T17" fmla="*/ 46124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sp>
        <p:nvSpPr>
          <p:cNvPr id="35" name="任意多边形 34"/>
          <p:cNvSpPr/>
          <p:nvPr/>
        </p:nvSpPr>
        <p:spPr>
          <a:xfrm rot="18289469">
            <a:off x="2649977" y="3456046"/>
            <a:ext cx="647335" cy="19865"/>
          </a:xfrm>
          <a:custGeom>
            <a:avLst/>
            <a:gdLst>
              <a:gd name="connsiteX0" fmla="*/ 0 w 647335"/>
              <a:gd name="connsiteY0" fmla="*/ 9932 h 19865"/>
              <a:gd name="connsiteX1" fmla="*/ 647335 w 647335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7335" h="19865">
                <a:moveTo>
                  <a:pt x="0" y="9932"/>
                </a:moveTo>
                <a:lnTo>
                  <a:pt x="647335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20184" tIns="-6251" rIns="320184" bIns="-6250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66" name="任意多边形 35"/>
          <p:cNvSpPr>
            <a:spLocks/>
          </p:cNvSpPr>
          <p:nvPr/>
        </p:nvSpPr>
        <p:spPr bwMode="auto">
          <a:xfrm>
            <a:off x="3159125" y="2871788"/>
            <a:ext cx="1169988" cy="461962"/>
          </a:xfrm>
          <a:custGeom>
            <a:avLst/>
            <a:gdLst>
              <a:gd name="T0" fmla="*/ 0 w 924175"/>
              <a:gd name="T1" fmla="*/ 46124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4 h 462087"/>
              <a:gd name="T8" fmla="*/ 6101877 w 924175"/>
              <a:gd name="T9" fmla="*/ 415094 h 462087"/>
              <a:gd name="T10" fmla="*/ 5796778 w 924175"/>
              <a:gd name="T11" fmla="*/ 461212 h 462087"/>
              <a:gd name="T12" fmla="*/ 305096 w 924175"/>
              <a:gd name="T13" fmla="*/ 461212 h 462087"/>
              <a:gd name="T14" fmla="*/ 0 w 924175"/>
              <a:gd name="T15" fmla="*/ 415094 h 462087"/>
              <a:gd name="T16" fmla="*/ 0 w 924175"/>
              <a:gd name="T17" fmla="*/ 46124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泛户外</a:t>
            </a:r>
          </a:p>
        </p:txBody>
      </p:sp>
      <p:sp>
        <p:nvSpPr>
          <p:cNvPr id="42" name="任意多边形 41"/>
          <p:cNvSpPr/>
          <p:nvPr/>
        </p:nvSpPr>
        <p:spPr>
          <a:xfrm rot="3310531">
            <a:off x="2649977" y="3987447"/>
            <a:ext cx="647335" cy="19865"/>
          </a:xfrm>
          <a:custGeom>
            <a:avLst/>
            <a:gdLst>
              <a:gd name="connsiteX0" fmla="*/ 0 w 647335"/>
              <a:gd name="connsiteY0" fmla="*/ 9932 h 19865"/>
              <a:gd name="connsiteX1" fmla="*/ 647335 w 647335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7335" h="19865">
                <a:moveTo>
                  <a:pt x="0" y="9932"/>
                </a:moveTo>
                <a:lnTo>
                  <a:pt x="647335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20184" tIns="-6252" rIns="320185" bIns="-6250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68" name="任意多边形 42"/>
          <p:cNvSpPr>
            <a:spLocks/>
          </p:cNvSpPr>
          <p:nvPr/>
        </p:nvSpPr>
        <p:spPr bwMode="auto">
          <a:xfrm>
            <a:off x="3159125" y="4032250"/>
            <a:ext cx="1169988" cy="461963"/>
          </a:xfrm>
          <a:custGeom>
            <a:avLst/>
            <a:gdLst>
              <a:gd name="T0" fmla="*/ 0 w 924175"/>
              <a:gd name="T1" fmla="*/ 46125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5 h 462087"/>
              <a:gd name="T8" fmla="*/ 6101877 w 924175"/>
              <a:gd name="T9" fmla="*/ 415097 h 462087"/>
              <a:gd name="T10" fmla="*/ 5796778 w 924175"/>
              <a:gd name="T11" fmla="*/ 461219 h 462087"/>
              <a:gd name="T12" fmla="*/ 305096 w 924175"/>
              <a:gd name="T13" fmla="*/ 461219 h 462087"/>
              <a:gd name="T14" fmla="*/ 0 w 924175"/>
              <a:gd name="T15" fmla="*/ 415097 h 462087"/>
              <a:gd name="T16" fmla="*/ 0 w 924175"/>
              <a:gd name="T17" fmla="*/ 46125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军用</a:t>
            </a:r>
          </a:p>
        </p:txBody>
      </p:sp>
      <p:pic>
        <p:nvPicPr>
          <p:cNvPr id="82969" name="图片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3" y="411163"/>
            <a:ext cx="143986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任意多边形 60"/>
          <p:cNvSpPr/>
          <p:nvPr/>
        </p:nvSpPr>
        <p:spPr>
          <a:xfrm rot="165039">
            <a:off x="2781523" y="3714491"/>
            <a:ext cx="395980" cy="45719"/>
          </a:xfrm>
          <a:custGeom>
            <a:avLst/>
            <a:gdLst>
              <a:gd name="connsiteX0" fmla="*/ 0 w 392817"/>
              <a:gd name="connsiteY0" fmla="*/ 9932 h 19865"/>
              <a:gd name="connsiteX1" fmla="*/ 392817 w 392817"/>
              <a:gd name="connsiteY1" fmla="*/ 9932 h 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817" h="19865">
                <a:moveTo>
                  <a:pt x="0" y="9932"/>
                </a:moveTo>
                <a:lnTo>
                  <a:pt x="392817" y="9932"/>
                </a:lnTo>
              </a:path>
            </a:pathLst>
          </a:custGeom>
          <a:grpFill/>
          <a:ln>
            <a:solidFill>
              <a:srgbClr val="FA970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99288" tIns="112" rIns="199288" bIns="112" spcCol="1270" anchor="ctr"/>
          <a:lstStyle/>
          <a:p>
            <a:pPr algn="ctr" defTabSz="6223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kumimoji="0" lang="zh-CN" altLang="en-US" sz="1400" b="1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2971" name="任意多边形 61"/>
          <p:cNvSpPr>
            <a:spLocks/>
          </p:cNvSpPr>
          <p:nvPr/>
        </p:nvSpPr>
        <p:spPr bwMode="auto">
          <a:xfrm>
            <a:off x="3159125" y="3443288"/>
            <a:ext cx="1169988" cy="461962"/>
          </a:xfrm>
          <a:custGeom>
            <a:avLst/>
            <a:gdLst>
              <a:gd name="T0" fmla="*/ 0 w 924175"/>
              <a:gd name="T1" fmla="*/ 46124 h 462087"/>
              <a:gd name="T2" fmla="*/ 305096 w 924175"/>
              <a:gd name="T3" fmla="*/ 0 h 462087"/>
              <a:gd name="T4" fmla="*/ 5796778 w 924175"/>
              <a:gd name="T5" fmla="*/ 0 h 462087"/>
              <a:gd name="T6" fmla="*/ 6101877 w 924175"/>
              <a:gd name="T7" fmla="*/ 46124 h 462087"/>
              <a:gd name="T8" fmla="*/ 6101877 w 924175"/>
              <a:gd name="T9" fmla="*/ 415094 h 462087"/>
              <a:gd name="T10" fmla="*/ 5796778 w 924175"/>
              <a:gd name="T11" fmla="*/ 461212 h 462087"/>
              <a:gd name="T12" fmla="*/ 305096 w 924175"/>
              <a:gd name="T13" fmla="*/ 461212 h 462087"/>
              <a:gd name="T14" fmla="*/ 0 w 924175"/>
              <a:gd name="T15" fmla="*/ 415094 h 462087"/>
              <a:gd name="T16" fmla="*/ 0 w 924175"/>
              <a:gd name="T17" fmla="*/ 46124 h 4620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24175"/>
              <a:gd name="T28" fmla="*/ 0 h 462087"/>
              <a:gd name="T29" fmla="*/ 924175 w 924175"/>
              <a:gd name="T30" fmla="*/ 462087 h 4620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24175" h="462087">
                <a:moveTo>
                  <a:pt x="0" y="46209"/>
                </a:moveTo>
                <a:cubicBezTo>
                  <a:pt x="0" y="20688"/>
                  <a:pt x="20688" y="0"/>
                  <a:pt x="46209" y="0"/>
                </a:cubicBezTo>
                <a:lnTo>
                  <a:pt x="877966" y="0"/>
                </a:lnTo>
                <a:cubicBezTo>
                  <a:pt x="903487" y="0"/>
                  <a:pt x="924175" y="20688"/>
                  <a:pt x="924175" y="46209"/>
                </a:cubicBezTo>
                <a:lnTo>
                  <a:pt x="924175" y="415878"/>
                </a:lnTo>
                <a:cubicBezTo>
                  <a:pt x="924175" y="441399"/>
                  <a:pt x="903487" y="462087"/>
                  <a:pt x="877966" y="462087"/>
                </a:cubicBezTo>
                <a:lnTo>
                  <a:pt x="46209" y="462087"/>
                </a:lnTo>
                <a:cubicBezTo>
                  <a:pt x="20688" y="462087"/>
                  <a:pt x="0" y="441399"/>
                  <a:pt x="0" y="415878"/>
                </a:cubicBezTo>
                <a:lnTo>
                  <a:pt x="0" y="46209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电动车</a:t>
            </a:r>
          </a:p>
        </p:txBody>
      </p:sp>
      <p:pic>
        <p:nvPicPr>
          <p:cNvPr id="82972" name="Picture 5" descr="http://s2.sinaimg.cn/orignal/43777d2c3448db91459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3076575"/>
            <a:ext cx="14398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73" name="图片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795713"/>
            <a:ext cx="14398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74" name="组合 1"/>
          <p:cNvGrpSpPr>
            <a:grpSpLocks/>
          </p:cNvGrpSpPr>
          <p:nvPr/>
        </p:nvGrpSpPr>
        <p:grpSpPr bwMode="auto">
          <a:xfrm rot="10800000">
            <a:off x="7086600" y="617538"/>
            <a:ext cx="450850" cy="1698625"/>
            <a:chOff x="2913111" y="1179106"/>
            <a:chExt cx="450370" cy="1697352"/>
          </a:xfrm>
        </p:grpSpPr>
        <p:sp>
          <p:nvSpPr>
            <p:cNvPr id="68" name="任意多边形 67"/>
            <p:cNvSpPr/>
            <p:nvPr/>
          </p:nvSpPr>
          <p:spPr>
            <a:xfrm rot="17945813">
              <a:off x="2745951" y="1549267"/>
              <a:ext cx="760187" cy="19865"/>
            </a:xfrm>
            <a:custGeom>
              <a:avLst/>
              <a:gdLst>
                <a:gd name="connsiteX0" fmla="*/ 0 w 760187"/>
                <a:gd name="connsiteY0" fmla="*/ 9932 h 19865"/>
                <a:gd name="connsiteX1" fmla="*/ 760187 w 76018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187" h="19865">
                  <a:moveTo>
                    <a:pt x="0" y="9932"/>
                  </a:moveTo>
                  <a:lnTo>
                    <a:pt x="76018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373788" tIns="-9072" rIns="373789" bIns="-9073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165039">
              <a:off x="2913111" y="1874435"/>
              <a:ext cx="450370" cy="45719"/>
            </a:xfrm>
            <a:custGeom>
              <a:avLst/>
              <a:gdLst>
                <a:gd name="connsiteX0" fmla="*/ 0 w 392817"/>
                <a:gd name="connsiteY0" fmla="*/ 9932 h 19865"/>
                <a:gd name="connsiteX1" fmla="*/ 392817 w 39281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817" h="19865">
                  <a:moveTo>
                    <a:pt x="0" y="9932"/>
                  </a:moveTo>
                  <a:lnTo>
                    <a:pt x="39281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99288" tIns="112" rIns="199288" bIns="112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3654187">
              <a:off x="2685676" y="2314650"/>
              <a:ext cx="1063431" cy="60186"/>
            </a:xfrm>
            <a:custGeom>
              <a:avLst/>
              <a:gdLst>
                <a:gd name="connsiteX0" fmla="*/ 0 w 760187"/>
                <a:gd name="connsiteY0" fmla="*/ 9932 h 19865"/>
                <a:gd name="connsiteX1" fmla="*/ 760187 w 760187"/>
                <a:gd name="connsiteY1" fmla="*/ 9932 h 1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187" h="19865">
                  <a:moveTo>
                    <a:pt x="0" y="9932"/>
                  </a:moveTo>
                  <a:lnTo>
                    <a:pt x="760187" y="9932"/>
                  </a:lnTo>
                </a:path>
              </a:pathLst>
            </a:custGeom>
            <a:grpFill/>
            <a:ln>
              <a:solidFill>
                <a:srgbClr val="FA970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373789" tIns="-9073" rIns="373788" bIns="-9072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kumimoji="0" lang="zh-CN" altLang="en-US" sz="140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82975" name="Group 56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82977" name="Group 57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82979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82980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82981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82982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82978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82976" name="图片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黑色背景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0" y="931863"/>
            <a:ext cx="9144000" cy="3727450"/>
            <a:chOff x="0" y="0"/>
            <a:chExt cx="9144000" cy="3728183"/>
          </a:xfrm>
        </p:grpSpPr>
        <p:sp>
          <p:nvSpPr>
            <p:cNvPr id="29705" name="矩形 254"/>
            <p:cNvSpPr>
              <a:spLocks noChangeArrowheads="1"/>
            </p:cNvSpPr>
            <p:nvPr/>
          </p:nvSpPr>
          <p:spPr bwMode="auto">
            <a:xfrm rot="10800000" flipV="1">
              <a:off x="0" y="144015"/>
              <a:ext cx="9144000" cy="3584168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706" name="直角三角形 6"/>
            <p:cNvSpPr>
              <a:spLocks noChangeArrowheads="1"/>
            </p:cNvSpPr>
            <p:nvPr/>
          </p:nvSpPr>
          <p:spPr bwMode="auto">
            <a:xfrm rot="8100000">
              <a:off x="1101425" y="0"/>
              <a:ext cx="288032" cy="288032"/>
            </a:xfrm>
            <a:prstGeom prst="rtTriangle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030" name="Picture 6" descr="http://pic.58pic.com/58pic/14/56/60/63u58PIC4GC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35" y="1294721"/>
            <a:ext cx="2826454" cy="2826454"/>
          </a:xfrm>
          <a:prstGeom prst="roundRect">
            <a:avLst/>
          </a:prstGeom>
          <a:noFill/>
          <a:extLst>
            <a:ext uri="{909E8E84-426E-40dd-AFC4-6F175D3DCCD1}"/>
          </a:extLst>
        </p:spPr>
      </p:pic>
      <p:pic>
        <p:nvPicPr>
          <p:cNvPr id="1034" name="Picture 10" descr="http://www.youyeah.cn/public/attachment/201303/14/201303141018563794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r="25244"/>
          <a:stretch/>
        </p:blipFill>
        <p:spPr bwMode="auto">
          <a:xfrm>
            <a:off x="1097955" y="1294721"/>
            <a:ext cx="2826000" cy="2826000"/>
          </a:xfrm>
          <a:prstGeom prst="roundRect">
            <a:avLst/>
          </a:prstGeom>
          <a:noFill/>
          <a:extLst>
            <a:ext uri="{909E8E84-426E-40dd-AFC4-6F175D3DCCD1}"/>
          </a:extLst>
        </p:spPr>
      </p:pic>
      <p:sp>
        <p:nvSpPr>
          <p:cNvPr id="29702" name="TextBox 1"/>
          <p:cNvSpPr txBox="1">
            <a:spLocks noChangeArrowheads="1"/>
          </p:cNvSpPr>
          <p:nvPr/>
        </p:nvSpPr>
        <p:spPr bwMode="auto">
          <a:xfrm>
            <a:off x="1597025" y="4156075"/>
            <a:ext cx="1827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世界那么大</a:t>
            </a:r>
          </a:p>
        </p:txBody>
      </p:sp>
      <p:sp>
        <p:nvSpPr>
          <p:cNvPr id="29703" name="TextBox 26"/>
          <p:cNvSpPr txBox="1">
            <a:spLocks noChangeArrowheads="1"/>
          </p:cNvSpPr>
          <p:nvPr/>
        </p:nvSpPr>
        <p:spPr bwMode="auto">
          <a:xfrm>
            <a:off x="5626100" y="4156075"/>
            <a:ext cx="182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电源在哪里</a:t>
            </a:r>
          </a:p>
        </p:txBody>
      </p:sp>
      <p:pic>
        <p:nvPicPr>
          <p:cNvPr id="29704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-65088"/>
            <a:ext cx="2016125" cy="125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043" name="矩形 18"/>
          <p:cNvSpPr>
            <a:spLocks noChangeArrowheads="1"/>
          </p:cNvSpPr>
          <p:nvPr/>
        </p:nvSpPr>
        <p:spPr bwMode="auto">
          <a:xfrm>
            <a:off x="476250" y="17780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市场规模预测</a:t>
            </a:r>
          </a:p>
        </p:txBody>
      </p:sp>
      <p:sp>
        <p:nvSpPr>
          <p:cNvPr id="8704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045" name="AutoShape 7" descr="http://ziti.cndesign.com/upload/show/20130710/1557296350906864911787506226206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kumimoji="0" lang="zh-CN" altLang="en-US" sz="1800"/>
          </a:p>
        </p:txBody>
      </p:sp>
      <p:sp>
        <p:nvSpPr>
          <p:cNvPr id="87046" name="AutoShape 9" descr="http://ziti.cndesign.com/upload/show/20130710/155729635090686491178750622620602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kumimoji="0" lang="zh-CN" altLang="en-US" sz="1800"/>
          </a:p>
        </p:txBody>
      </p:sp>
      <p:sp>
        <p:nvSpPr>
          <p:cNvPr id="87047" name="矩形 3"/>
          <p:cNvSpPr>
            <a:spLocks noChangeArrowheads="1"/>
          </p:cNvSpPr>
          <p:nvPr/>
        </p:nvSpPr>
        <p:spPr bwMode="auto">
          <a:xfrm>
            <a:off x="612775" y="771525"/>
            <a:ext cx="7704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en-US" altLang="zh-CN" sz="1800"/>
              <a:t>Pot(t)=Pop(t)×Tek(t)×Awr(t)×Avl(t) ×Buy(t)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潜在购买人数</a:t>
            </a:r>
            <a:r>
              <a:rPr kumimoji="0"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人口基数 </a:t>
            </a:r>
            <a:r>
              <a:rPr kumimoji="0"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技术实现程度 </a:t>
            </a:r>
            <a:r>
              <a:rPr kumimoji="0"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知名度 </a:t>
            </a:r>
            <a:r>
              <a:rPr kumimoji="0"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可获得性 </a:t>
            </a:r>
            <a:r>
              <a:rPr kumimoji="0"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购买意愿</a:t>
            </a:r>
            <a:endParaRPr kumimoji="0"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kumimoji="0"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kumimoji="0"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12775" y="1563688"/>
          <a:ext cx="7631113" cy="1163656"/>
        </p:xfrm>
        <a:graphic>
          <a:graphicData uri="http://schemas.openxmlformats.org/drawingml/2006/table">
            <a:tbl>
              <a:tblPr/>
              <a:tblGrid>
                <a:gridCol w="641350"/>
                <a:gridCol w="1054100"/>
                <a:gridCol w="847725"/>
                <a:gridCol w="847725"/>
                <a:gridCol w="849313"/>
                <a:gridCol w="847725"/>
                <a:gridCol w="847725"/>
                <a:gridCol w="847725"/>
                <a:gridCol w="847725"/>
              </a:tblGrid>
              <a:tr h="457235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年数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人口基数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技术实现程度 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知名度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可获得性 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购买意愿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人均购买频率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平均消费价格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市场规模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46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4320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56"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1pPr>
                      <a:lvl2pPr marL="742950" indent="-28575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2pPr>
                      <a:lvl3pPr marL="11430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3pPr>
                      <a:lvl4pPr marL="16002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4pPr>
                      <a:lvl5pPr marL="2057400" indent="-228600" defTabSz="912813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10,800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91436" marR="91436" marT="45747" marB="4574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076" name="直接连接符 9"/>
          <p:cNvCxnSpPr>
            <a:cxnSpLocks noChangeShapeType="1"/>
          </p:cNvCxnSpPr>
          <p:nvPr/>
        </p:nvCxnSpPr>
        <p:spPr bwMode="auto">
          <a:xfrm>
            <a:off x="604838" y="1995488"/>
            <a:ext cx="7712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7077" name="图表 29"/>
          <p:cNvGraphicFramePr>
            <a:graphicFrameLocks/>
          </p:cNvGraphicFramePr>
          <p:nvPr/>
        </p:nvGraphicFramePr>
        <p:xfrm>
          <a:off x="539750" y="2952750"/>
          <a:ext cx="3492500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7" r:id="rId4" imgW="3492719" imgH="1816458" progId="Excel.Chart.8">
                  <p:embed/>
                </p:oleObj>
              </mc:Choice>
              <mc:Fallback>
                <p:oleObj r:id="rId4" imgW="3492719" imgH="1816458" progId="Excel.Chart.8">
                  <p:embed/>
                  <p:pic>
                    <p:nvPicPr>
                      <p:cNvPr id="0" name="图表 2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952750"/>
                        <a:ext cx="3492500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78" name="矩形 30"/>
          <p:cNvSpPr>
            <a:spLocks noChangeArrowheads="1"/>
          </p:cNvSpPr>
          <p:nvPr/>
        </p:nvSpPr>
        <p:spPr bwMode="auto">
          <a:xfrm>
            <a:off x="149225" y="2881313"/>
            <a:ext cx="4311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2010-2015</a:t>
            </a:r>
            <a:r>
              <a:rPr kumimoji="0"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中国移动电源市场规模（亿元）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及增长率</a:t>
            </a:r>
          </a:p>
        </p:txBody>
      </p:sp>
      <p:graphicFrame>
        <p:nvGraphicFramePr>
          <p:cNvPr id="87079" name="图表 10"/>
          <p:cNvGraphicFramePr>
            <a:graphicFrameLocks/>
          </p:cNvGraphicFramePr>
          <p:nvPr/>
        </p:nvGraphicFramePr>
        <p:xfrm>
          <a:off x="5767388" y="2830513"/>
          <a:ext cx="2405062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8" r:id="rId6" imgW="2407721" imgH="1895699" progId="Excel.Chart.8">
                  <p:embed/>
                </p:oleObj>
              </mc:Choice>
              <mc:Fallback>
                <p:oleObj r:id="rId6" imgW="2407721" imgH="1895699" progId="Excel.Chart.8">
                  <p:embed/>
                  <p:pic>
                    <p:nvPicPr>
                      <p:cNvPr id="0" name="图表 1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2830513"/>
                        <a:ext cx="2405062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80" name="TextBox 1"/>
          <p:cNvSpPr txBox="1">
            <a:spLocks noChangeArrowheads="1"/>
          </p:cNvSpPr>
          <p:nvPr/>
        </p:nvSpPr>
        <p:spPr bwMode="auto">
          <a:xfrm>
            <a:off x="7339013" y="3360738"/>
            <a:ext cx="10731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endParaRPr kumimoji="0"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081" name="Group 56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87083" name="Group 57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87085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87086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87087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87088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87084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87082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091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团队信息</a:t>
            </a:r>
          </a:p>
        </p:txBody>
      </p:sp>
      <p:grpSp>
        <p:nvGrpSpPr>
          <p:cNvPr id="89092" name="Group 8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89131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2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3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4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5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6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7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8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9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0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1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2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3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4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5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6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7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8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49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0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1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2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3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4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5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6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7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8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59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0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1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2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3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4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5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6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7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8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69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0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1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2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3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4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5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6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7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8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79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0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1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2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3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4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5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6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7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8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89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90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9093" name="Group 69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89095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096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097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098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099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0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1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2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3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4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5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6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7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8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09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0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1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2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3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4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5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6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7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8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19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0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1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2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3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4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5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6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7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8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2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13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890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058863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115" name="矩形 18"/>
          <p:cNvSpPr>
            <a:spLocks noChangeArrowheads="1"/>
          </p:cNvSpPr>
          <p:nvPr/>
        </p:nvSpPr>
        <p:spPr bwMode="auto">
          <a:xfrm>
            <a:off x="476250" y="177800"/>
            <a:ext cx="335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董事长兼总裁：</a:t>
            </a:r>
            <a:r>
              <a:rPr kumimoji="0" lang="en-US" altLang="zh-CN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刘一锋 </a:t>
            </a:r>
          </a:p>
        </p:txBody>
      </p:sp>
      <p:sp>
        <p:nvSpPr>
          <p:cNvPr id="9011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501650" y="957263"/>
            <a:ext cx="4095750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7" tIns="34289" rIns="68577" bIns="34289"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14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所获奖项：</a:t>
            </a:r>
            <a:endParaRPr kumimoji="0" lang="en-US" altLang="zh-CN" sz="1400" b="1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国家专利</a:t>
            </a: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8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件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入选清华大学“拔尖人才培养计划”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清华大学“学术优才计划”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清华大学本科课程咨询委员会委员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“陕西好青年”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国际级一等奖</a:t>
            </a: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项，国家级奖项</a:t>
            </a: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项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省级奖项十余项</a:t>
            </a:r>
          </a:p>
          <a:p>
            <a:pPr>
              <a:lnSpc>
                <a:spcPts val="2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14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相关经历：</a:t>
            </a:r>
            <a:endParaRPr kumimoji="0" lang="en-US" altLang="zh-CN" sz="1400" b="1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曾创办爱可知教育，盈利数万元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曾任纬度集团清华区负责人</a:t>
            </a:r>
            <a:endParaRPr kumimoji="0"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ts val="2000"/>
              </a:lnSpc>
              <a:buFont typeface="Wingdings 3" panose="05040102010807070707" pitchFamily="18" charset="2"/>
              <a:buNone/>
            </a:pPr>
            <a:r>
              <a:rPr kumimoji="0"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2014</a:t>
            </a:r>
            <a:r>
              <a:rPr kumimoji="0"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年组建八度阳光创业团队</a:t>
            </a:r>
          </a:p>
        </p:txBody>
      </p:sp>
      <p:pic>
        <p:nvPicPr>
          <p:cNvPr id="90118" name="图片 1" descr="IMG_233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700088"/>
            <a:ext cx="24955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19" name="Group 23"/>
          <p:cNvGrpSpPr>
            <a:grpSpLocks/>
          </p:cNvGrpSpPr>
          <p:nvPr/>
        </p:nvGrpSpPr>
        <p:grpSpPr bwMode="auto">
          <a:xfrm>
            <a:off x="0" y="4805363"/>
            <a:ext cx="9153525" cy="339725"/>
            <a:chOff x="0" y="0"/>
            <a:chExt cx="14415" cy="500"/>
          </a:xfrm>
        </p:grpSpPr>
        <p:grpSp>
          <p:nvGrpSpPr>
            <p:cNvPr id="90121" name="Group 24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90123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A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90124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90125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90126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90122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9012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163" name="矩形 18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团队壮大</a:t>
            </a:r>
          </a:p>
        </p:txBody>
      </p:sp>
      <p:sp>
        <p:nvSpPr>
          <p:cNvPr id="9216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165" name="矩形 1"/>
          <p:cNvSpPr>
            <a:spLocks noChangeArrowheads="1"/>
          </p:cNvSpPr>
          <p:nvPr/>
        </p:nvSpPr>
        <p:spPr bwMode="auto">
          <a:xfrm>
            <a:off x="395288" y="842963"/>
            <a:ext cx="848360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7" tIns="34289" rIns="68577" bIns="34289"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团队现有成员</a:t>
            </a:r>
            <a:r>
              <a:rPr kumimoji="0" lang="en-US" altLang="zh-CN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52</a:t>
            </a: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人，其中全职工作人员</a:t>
            </a:r>
            <a:r>
              <a:rPr kumimoji="0" lang="en-US" altLang="zh-CN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名。</a:t>
            </a:r>
            <a:endParaRPr kumimoji="0"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eaLnBrk="1" hangingPunct="1">
              <a:lnSpc>
                <a:spcPts val="3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团队成员</a:t>
            </a:r>
            <a:r>
              <a:rPr kumimoji="0" lang="zh-CN" altLang="en-US" sz="2000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专业见长</a:t>
            </a: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，横跨材料、热能、电子、电工、经管、工业设计、视觉传达、新闻、人文</a:t>
            </a:r>
            <a:r>
              <a:rPr kumimoji="0" lang="en-US" altLang="zh-CN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个方向。</a:t>
            </a:r>
            <a:endParaRPr kumimoji="0"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92166" name="图表 25"/>
          <p:cNvGraphicFramePr>
            <a:graphicFrameLocks/>
          </p:cNvGraphicFramePr>
          <p:nvPr/>
        </p:nvGraphicFramePr>
        <p:xfrm>
          <a:off x="0" y="2273300"/>
          <a:ext cx="2670175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4" name="图表" r:id="rId4" imgW="2669827" imgH="2517440" progId="Excel.Chart.8">
                  <p:embed/>
                </p:oleObj>
              </mc:Choice>
              <mc:Fallback>
                <p:oleObj name="图表" r:id="rId4" imgW="2669827" imgH="2517440" progId="Excel.Chart.8">
                  <p:embed/>
                  <p:pic>
                    <p:nvPicPr>
                      <p:cNvPr id="0" name="图表 2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73300"/>
                        <a:ext cx="2670175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7" name="圆角矩形 27"/>
          <p:cNvSpPr>
            <a:spLocks noChangeArrowheads="1"/>
          </p:cNvSpPr>
          <p:nvPr/>
        </p:nvSpPr>
        <p:spPr bwMode="auto">
          <a:xfrm>
            <a:off x="6656388" y="2684463"/>
            <a:ext cx="1644650" cy="338137"/>
          </a:xfrm>
          <a:prstGeom prst="roundRect">
            <a:avLst>
              <a:gd name="adj" fmla="val 16667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kumimoji="0"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：刘一锋</a:t>
            </a:r>
          </a:p>
        </p:txBody>
      </p:sp>
      <p:cxnSp>
        <p:nvCxnSpPr>
          <p:cNvPr id="92168" name="直接连接符 29"/>
          <p:cNvCxnSpPr>
            <a:cxnSpLocks noChangeShapeType="1"/>
          </p:cNvCxnSpPr>
          <p:nvPr/>
        </p:nvCxnSpPr>
        <p:spPr bwMode="auto">
          <a:xfrm>
            <a:off x="6264275" y="3675063"/>
            <a:ext cx="0" cy="206375"/>
          </a:xfrm>
          <a:prstGeom prst="line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直接连接符 30"/>
          <p:cNvCxnSpPr>
            <a:cxnSpLocks noChangeShapeType="1"/>
          </p:cNvCxnSpPr>
          <p:nvPr/>
        </p:nvCxnSpPr>
        <p:spPr bwMode="auto">
          <a:xfrm>
            <a:off x="7489825" y="3003550"/>
            <a:ext cx="0" cy="666750"/>
          </a:xfrm>
          <a:prstGeom prst="line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直接连接符 32"/>
          <p:cNvCxnSpPr>
            <a:cxnSpLocks noChangeShapeType="1"/>
          </p:cNvCxnSpPr>
          <p:nvPr/>
        </p:nvCxnSpPr>
        <p:spPr bwMode="auto">
          <a:xfrm>
            <a:off x="8693150" y="3665538"/>
            <a:ext cx="0" cy="211137"/>
          </a:xfrm>
          <a:prstGeom prst="line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直接连接符 33"/>
          <p:cNvCxnSpPr>
            <a:cxnSpLocks noChangeShapeType="1"/>
          </p:cNvCxnSpPr>
          <p:nvPr/>
        </p:nvCxnSpPr>
        <p:spPr bwMode="auto">
          <a:xfrm>
            <a:off x="7489825" y="3675063"/>
            <a:ext cx="0" cy="206375"/>
          </a:xfrm>
          <a:prstGeom prst="line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72" name="圆角矩形 34"/>
          <p:cNvSpPr>
            <a:spLocks noChangeArrowheads="1"/>
          </p:cNvSpPr>
          <p:nvPr/>
        </p:nvSpPr>
        <p:spPr bwMode="auto">
          <a:xfrm>
            <a:off x="5815013" y="3905250"/>
            <a:ext cx="917575" cy="338138"/>
          </a:xfrm>
          <a:prstGeom prst="roundRect">
            <a:avLst>
              <a:gd name="adj" fmla="val 16667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行政部</a:t>
            </a:r>
          </a:p>
        </p:txBody>
      </p:sp>
      <p:sp>
        <p:nvSpPr>
          <p:cNvPr id="92173" name="圆角矩形 37"/>
          <p:cNvSpPr>
            <a:spLocks noChangeArrowheads="1"/>
          </p:cNvSpPr>
          <p:nvPr/>
        </p:nvSpPr>
        <p:spPr bwMode="auto">
          <a:xfrm>
            <a:off x="8213725" y="3881438"/>
            <a:ext cx="917575" cy="338137"/>
          </a:xfrm>
          <a:prstGeom prst="roundRect">
            <a:avLst>
              <a:gd name="adj" fmla="val 16667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产品部</a:t>
            </a:r>
          </a:p>
        </p:txBody>
      </p:sp>
      <p:sp>
        <p:nvSpPr>
          <p:cNvPr id="92174" name="圆角矩形 38"/>
          <p:cNvSpPr>
            <a:spLocks noChangeArrowheads="1"/>
          </p:cNvSpPr>
          <p:nvPr/>
        </p:nvSpPr>
        <p:spPr bwMode="auto">
          <a:xfrm>
            <a:off x="7026275" y="3897313"/>
            <a:ext cx="917575" cy="338137"/>
          </a:xfrm>
          <a:prstGeom prst="roundRect">
            <a:avLst>
              <a:gd name="adj" fmla="val 16667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</a:p>
        </p:txBody>
      </p:sp>
      <p:cxnSp>
        <p:nvCxnSpPr>
          <p:cNvPr id="92175" name="直接连接符 48"/>
          <p:cNvCxnSpPr>
            <a:cxnSpLocks noChangeShapeType="1"/>
          </p:cNvCxnSpPr>
          <p:nvPr/>
        </p:nvCxnSpPr>
        <p:spPr bwMode="auto">
          <a:xfrm>
            <a:off x="6248400" y="3668713"/>
            <a:ext cx="2428875" cy="158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176" name="Group 23"/>
          <p:cNvGrpSpPr>
            <a:grpSpLocks/>
          </p:cNvGrpSpPr>
          <p:nvPr/>
        </p:nvGrpSpPr>
        <p:grpSpPr bwMode="auto">
          <a:xfrm>
            <a:off x="0" y="4805363"/>
            <a:ext cx="9153525" cy="339725"/>
            <a:chOff x="0" y="0"/>
            <a:chExt cx="14415" cy="500"/>
          </a:xfrm>
        </p:grpSpPr>
        <p:grpSp>
          <p:nvGrpSpPr>
            <p:cNvPr id="92179" name="Group 24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92181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A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92182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92183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92184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92180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92177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图表 27"/>
          <p:cNvGraphicFramePr>
            <a:graphicFrameLocks/>
          </p:cNvGraphicFramePr>
          <p:nvPr/>
        </p:nvGraphicFramePr>
        <p:xfrm>
          <a:off x="2555860" y="2355735"/>
          <a:ext cx="2952205" cy="1951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07" name="矩形 18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评价鼓励</a:t>
            </a:r>
          </a:p>
        </p:txBody>
      </p:sp>
      <p:sp>
        <p:nvSpPr>
          <p:cNvPr id="98308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09" name="矩形 4"/>
          <p:cNvSpPr>
            <a:spLocks noChangeArrowheads="1"/>
          </p:cNvSpPr>
          <p:nvPr/>
        </p:nvSpPr>
        <p:spPr bwMode="auto">
          <a:xfrm>
            <a:off x="0" y="2571750"/>
            <a:ext cx="9144000" cy="257175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10" name="椭圆 24"/>
          <p:cNvSpPr>
            <a:spLocks noChangeArrowheads="1"/>
          </p:cNvSpPr>
          <p:nvPr/>
        </p:nvSpPr>
        <p:spPr bwMode="auto">
          <a:xfrm>
            <a:off x="639763" y="814388"/>
            <a:ext cx="2155825" cy="2155825"/>
          </a:xfrm>
          <a:prstGeom prst="ellipse">
            <a:avLst/>
          </a:prstGeom>
          <a:solidFill>
            <a:srgbClr val="282828"/>
          </a:solidFill>
          <a:ln w="57150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11" name="等腰三角形 26"/>
          <p:cNvSpPr>
            <a:spLocks noChangeArrowheads="1"/>
          </p:cNvSpPr>
          <p:nvPr/>
        </p:nvSpPr>
        <p:spPr bwMode="auto">
          <a:xfrm flipV="1">
            <a:off x="1595438" y="3190875"/>
            <a:ext cx="295275" cy="1968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8312" name="Group 14"/>
          <p:cNvGrpSpPr>
            <a:grpSpLocks/>
          </p:cNvGrpSpPr>
          <p:nvPr/>
        </p:nvGrpSpPr>
        <p:grpSpPr bwMode="auto">
          <a:xfrm>
            <a:off x="312738" y="3422650"/>
            <a:ext cx="2952750" cy="1108075"/>
            <a:chOff x="-205500" y="0"/>
            <a:chExt cx="2170156" cy="814012"/>
          </a:xfrm>
        </p:grpSpPr>
        <p:sp>
          <p:nvSpPr>
            <p:cNvPr id="98327" name="矩形 27"/>
            <p:cNvSpPr>
              <a:spLocks noChangeArrowheads="1"/>
            </p:cNvSpPr>
            <p:nvPr/>
          </p:nvSpPr>
          <p:spPr bwMode="auto">
            <a:xfrm>
              <a:off x="99022" y="0"/>
              <a:ext cx="1492274" cy="27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清华大学校长邱勇</a:t>
              </a:r>
            </a:p>
          </p:txBody>
        </p:sp>
        <p:sp>
          <p:nvSpPr>
            <p:cNvPr id="98328" name="矩形 28"/>
            <p:cNvSpPr>
              <a:spLocks noChangeArrowheads="1"/>
            </p:cNvSpPr>
            <p:nvPr/>
          </p:nvSpPr>
          <p:spPr bwMode="auto">
            <a:xfrm>
              <a:off x="-205500" y="520026"/>
              <a:ext cx="2170156" cy="293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2000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“我为你们点赞！</a:t>
              </a:r>
              <a:r>
                <a:rPr kumimoji="0" lang="en-US" altLang="zh-CN" sz="2000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”</a:t>
              </a:r>
              <a:endParaRPr kumimoji="0" lang="zh-CN" altLang="en-US" sz="2000">
                <a:solidFill>
                  <a:srgbClr val="2828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8313" name="椭圆 30"/>
          <p:cNvSpPr>
            <a:spLocks noChangeArrowheads="1"/>
          </p:cNvSpPr>
          <p:nvPr/>
        </p:nvSpPr>
        <p:spPr bwMode="auto">
          <a:xfrm>
            <a:off x="3468688" y="814388"/>
            <a:ext cx="2154237" cy="2155825"/>
          </a:xfrm>
          <a:prstGeom prst="ellipse">
            <a:avLst/>
          </a:prstGeom>
          <a:solidFill>
            <a:srgbClr val="282828"/>
          </a:solidFill>
          <a:ln w="57150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14" name="等腰三角形 32"/>
          <p:cNvSpPr>
            <a:spLocks noChangeArrowheads="1"/>
          </p:cNvSpPr>
          <p:nvPr/>
        </p:nvSpPr>
        <p:spPr bwMode="auto">
          <a:xfrm flipV="1">
            <a:off x="4424363" y="3190875"/>
            <a:ext cx="293687" cy="1968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8315" name="Group 21"/>
          <p:cNvGrpSpPr>
            <a:grpSpLocks/>
          </p:cNvGrpSpPr>
          <p:nvPr/>
        </p:nvGrpSpPr>
        <p:grpSpPr bwMode="auto">
          <a:xfrm>
            <a:off x="3132138" y="3422650"/>
            <a:ext cx="2879725" cy="1136650"/>
            <a:chOff x="-210941" y="0"/>
            <a:chExt cx="2113988" cy="835714"/>
          </a:xfrm>
        </p:grpSpPr>
        <p:sp>
          <p:nvSpPr>
            <p:cNvPr id="98325" name="矩形 33"/>
            <p:cNvSpPr>
              <a:spLocks noChangeArrowheads="1"/>
            </p:cNvSpPr>
            <p:nvPr/>
          </p:nvSpPr>
          <p:spPr bwMode="auto">
            <a:xfrm>
              <a:off x="-69931" y="0"/>
              <a:ext cx="1830803" cy="27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清华大学前校长顾秉林</a:t>
              </a:r>
              <a:endParaRPr kumimoji="0"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26" name="矩形 34"/>
            <p:cNvSpPr>
              <a:spLocks noChangeArrowheads="1"/>
            </p:cNvSpPr>
            <p:nvPr/>
          </p:nvSpPr>
          <p:spPr bwMode="auto">
            <a:xfrm>
              <a:off x="-210941" y="541728"/>
              <a:ext cx="2113988" cy="293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2000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“这个材料很有前景！”</a:t>
              </a:r>
            </a:p>
          </p:txBody>
        </p:sp>
      </p:grpSp>
      <p:sp>
        <p:nvSpPr>
          <p:cNvPr id="98316" name="椭圆 36"/>
          <p:cNvSpPr>
            <a:spLocks noChangeArrowheads="1"/>
          </p:cNvSpPr>
          <p:nvPr/>
        </p:nvSpPr>
        <p:spPr bwMode="auto">
          <a:xfrm>
            <a:off x="6297613" y="814388"/>
            <a:ext cx="2155825" cy="2155825"/>
          </a:xfrm>
          <a:prstGeom prst="ellipse">
            <a:avLst/>
          </a:prstGeom>
          <a:solidFill>
            <a:srgbClr val="282828"/>
          </a:solidFill>
          <a:ln w="57150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17" name="等腰三角形 38"/>
          <p:cNvSpPr>
            <a:spLocks noChangeArrowheads="1"/>
          </p:cNvSpPr>
          <p:nvPr/>
        </p:nvSpPr>
        <p:spPr bwMode="auto">
          <a:xfrm flipV="1">
            <a:off x="7253288" y="3190875"/>
            <a:ext cx="295275" cy="1968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8318" name="Group 28"/>
          <p:cNvGrpSpPr>
            <a:grpSpLocks/>
          </p:cNvGrpSpPr>
          <p:nvPr/>
        </p:nvGrpSpPr>
        <p:grpSpPr bwMode="auto">
          <a:xfrm>
            <a:off x="5940425" y="3422650"/>
            <a:ext cx="3203575" cy="1312863"/>
            <a:chOff x="-227032" y="0"/>
            <a:chExt cx="2352215" cy="964069"/>
          </a:xfrm>
        </p:grpSpPr>
        <p:sp>
          <p:nvSpPr>
            <p:cNvPr id="98323" name="矩形 39"/>
            <p:cNvSpPr>
              <a:spLocks noChangeArrowheads="1"/>
            </p:cNvSpPr>
            <p:nvPr/>
          </p:nvSpPr>
          <p:spPr bwMode="auto">
            <a:xfrm>
              <a:off x="-154764" y="0"/>
              <a:ext cx="2000199" cy="27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清华大学前副校长郑燕康</a:t>
              </a:r>
              <a:endParaRPr kumimoji="0"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24" name="矩形 40"/>
            <p:cNvSpPr>
              <a:spLocks noChangeArrowheads="1"/>
            </p:cNvSpPr>
            <p:nvPr/>
          </p:nvSpPr>
          <p:spPr bwMode="auto">
            <a:xfrm>
              <a:off x="-227032" y="444024"/>
              <a:ext cx="2352215" cy="520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2000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“你们太阳能的芯片，顶替了充电宝，很不错。”</a:t>
              </a:r>
            </a:p>
          </p:txBody>
        </p:sp>
      </p:grpSp>
      <p:pic>
        <p:nvPicPr>
          <p:cNvPr id="56" name="图片 5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r="28635" b="-11"/>
          <a:stretch/>
        </p:blipFill>
        <p:spPr>
          <a:xfrm>
            <a:off x="786123" y="961429"/>
            <a:ext cx="1861200" cy="1861200"/>
          </a:xfrm>
          <a:prstGeom prst="ellipse">
            <a:avLst/>
          </a:prstGeom>
        </p:spPr>
      </p:pic>
      <p:pic>
        <p:nvPicPr>
          <p:cNvPr id="58" name="图片 5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t="784" r="13357" b="-784"/>
          <a:stretch/>
        </p:blipFill>
        <p:spPr>
          <a:xfrm>
            <a:off x="3614945" y="961429"/>
            <a:ext cx="1861200" cy="1861200"/>
          </a:xfrm>
          <a:prstGeom prst="ellipse">
            <a:avLst/>
          </a:prstGeom>
        </p:spPr>
      </p:pic>
      <p:pic>
        <p:nvPicPr>
          <p:cNvPr id="59" name="Picture 2" descr="http://s16.sinaimg.cn/middle/6313ccd3ha126ab67bbdf&amp;690&amp;690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084" r="11440" b="1084"/>
          <a:stretch/>
        </p:blipFill>
        <p:spPr bwMode="auto">
          <a:xfrm>
            <a:off x="6444830" y="962236"/>
            <a:ext cx="1861200" cy="1861200"/>
          </a:xfrm>
          <a:prstGeom prst="ellipse">
            <a:avLst/>
          </a:prstGeom>
          <a:noFill/>
          <a:extLst>
            <a:ext uri="{909E8E84-426E-40dd-AFC4-6F175D3DCCD1}"/>
          </a:extLst>
        </p:spPr>
      </p:pic>
      <p:pic>
        <p:nvPicPr>
          <p:cNvPr id="98322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09fe90d7b182470bbca6c3a7c81290fc_h264418000nero_aac32">
            <a:hlinkClick r:id="" action="ppaction://media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787650"/>
            <a:ext cx="25288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510"/>
          <a:stretch>
            <a:fillRect/>
          </a:stretch>
        </p:blipFill>
        <p:spPr bwMode="auto">
          <a:xfrm>
            <a:off x="5608638" y="987425"/>
            <a:ext cx="24653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25432"/>
          <a:stretch>
            <a:fillRect/>
          </a:stretch>
        </p:blipFill>
        <p:spPr bwMode="auto">
          <a:xfrm>
            <a:off x="2887663" y="989013"/>
            <a:ext cx="2570162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媒体关注</a:t>
            </a:r>
            <a:endParaRPr kumimoji="0" lang="zh-CN" altLang="en-US" b="1">
              <a:solidFill>
                <a:srgbClr val="FF860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406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07" name="矩形 42"/>
          <p:cNvSpPr>
            <a:spLocks noChangeArrowheads="1"/>
          </p:cNvSpPr>
          <p:nvPr/>
        </p:nvSpPr>
        <p:spPr bwMode="auto">
          <a:xfrm>
            <a:off x="7381875" y="2787650"/>
            <a:ext cx="692150" cy="169545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2408" name="Group 5"/>
          <p:cNvGrpSpPr>
            <a:grpSpLocks/>
          </p:cNvGrpSpPr>
          <p:nvPr/>
        </p:nvGrpSpPr>
        <p:grpSpPr bwMode="auto">
          <a:xfrm>
            <a:off x="3754438" y="2787650"/>
            <a:ext cx="3500437" cy="1695450"/>
            <a:chOff x="0" y="0"/>
            <a:chExt cx="3500557" cy="1694573"/>
          </a:xfrm>
        </p:grpSpPr>
        <p:sp>
          <p:nvSpPr>
            <p:cNvPr id="102428" name="矩形 37"/>
            <p:cNvSpPr>
              <a:spLocks noChangeArrowheads="1"/>
            </p:cNvSpPr>
            <p:nvPr/>
          </p:nvSpPr>
          <p:spPr bwMode="auto">
            <a:xfrm>
              <a:off x="0" y="0"/>
              <a:ext cx="3500557" cy="1694573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429" name="矩形 44"/>
            <p:cNvSpPr>
              <a:spLocks noChangeArrowheads="1"/>
            </p:cNvSpPr>
            <p:nvPr/>
          </p:nvSpPr>
          <p:spPr bwMode="auto">
            <a:xfrm>
              <a:off x="98321" y="105915"/>
              <a:ext cx="3383544" cy="153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八度阳光</a:t>
              </a:r>
              <a:endParaRPr kumimoji="0"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kumimoji="0" lang="zh-CN" altLang="en-US" sz="1600" b="1"/>
                <a:t>获得</a:t>
              </a:r>
              <a:r>
                <a:rPr kumimoji="0" lang="en-US" altLang="zh-CN" sz="1600" b="1"/>
                <a:t>CCTV</a:t>
              </a:r>
              <a:r>
                <a:rPr kumimoji="0" lang="zh-CN" altLang="en-US" sz="1600" b="1"/>
                <a:t>新闻联播、新闻直播间、北京电视台、经济频道、光明日报、北京晚报、工人日报头版、科技日报、经济日报等媒体的关注和报道。</a:t>
              </a:r>
              <a:endParaRPr kumimoji="0" lang="zh-CN" altLang="zh-CN" sz="1600"/>
            </a:p>
            <a:p>
              <a:pPr eaLnBrk="1" hangingPunct="1">
                <a:buFont typeface="Arial" panose="020B0604020202020204" pitchFamily="34" charset="0"/>
                <a:buNone/>
              </a:pPr>
              <a:endParaRPr kumimoji="0" lang="zh-CN" altLang="en-US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409" name="Group 12"/>
          <p:cNvGrpSpPr>
            <a:grpSpLocks/>
          </p:cNvGrpSpPr>
          <p:nvPr/>
        </p:nvGrpSpPr>
        <p:grpSpPr bwMode="auto">
          <a:xfrm>
            <a:off x="8359775" y="2533650"/>
            <a:ext cx="342900" cy="398463"/>
            <a:chOff x="0" y="0"/>
            <a:chExt cx="343086" cy="397851"/>
          </a:xfrm>
        </p:grpSpPr>
        <p:sp>
          <p:nvSpPr>
            <p:cNvPr id="102426" name="燕尾形 5"/>
            <p:cNvSpPr>
              <a:spLocks noChangeArrowheads="1"/>
            </p:cNvSpPr>
            <p:nvPr/>
          </p:nvSpPr>
          <p:spPr bwMode="auto">
            <a:xfrm>
              <a:off x="0" y="3903"/>
              <a:ext cx="216024" cy="393948"/>
            </a:xfrm>
            <a:prstGeom prst="chevron">
              <a:avLst>
                <a:gd name="adj" fmla="val 64505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427" name="燕尾形 51"/>
            <p:cNvSpPr>
              <a:spLocks noChangeArrowheads="1"/>
            </p:cNvSpPr>
            <p:nvPr/>
          </p:nvSpPr>
          <p:spPr bwMode="auto">
            <a:xfrm>
              <a:off x="127062" y="0"/>
              <a:ext cx="216024" cy="393948"/>
            </a:xfrm>
            <a:prstGeom prst="chevron">
              <a:avLst>
                <a:gd name="adj" fmla="val 64505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410" name="Group 15"/>
          <p:cNvGrpSpPr>
            <a:grpSpLocks/>
          </p:cNvGrpSpPr>
          <p:nvPr/>
        </p:nvGrpSpPr>
        <p:grpSpPr bwMode="auto">
          <a:xfrm>
            <a:off x="460375" y="2533650"/>
            <a:ext cx="341313" cy="393700"/>
            <a:chOff x="0" y="0"/>
            <a:chExt cx="340415" cy="393948"/>
          </a:xfrm>
        </p:grpSpPr>
        <p:sp>
          <p:nvSpPr>
            <p:cNvPr id="102424" name="燕尾形 50"/>
            <p:cNvSpPr>
              <a:spLocks noChangeArrowheads="1"/>
            </p:cNvSpPr>
            <p:nvPr/>
          </p:nvSpPr>
          <p:spPr bwMode="auto">
            <a:xfrm flipH="1">
              <a:off x="124391" y="0"/>
              <a:ext cx="216024" cy="393948"/>
            </a:xfrm>
            <a:prstGeom prst="chevron">
              <a:avLst>
                <a:gd name="adj" fmla="val 64505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425" name="燕尾形 52"/>
            <p:cNvSpPr>
              <a:spLocks noChangeArrowheads="1"/>
            </p:cNvSpPr>
            <p:nvPr/>
          </p:nvSpPr>
          <p:spPr bwMode="auto">
            <a:xfrm flipH="1">
              <a:off x="0" y="0"/>
              <a:ext cx="216024" cy="393948"/>
            </a:xfrm>
            <a:prstGeom prst="chevron">
              <a:avLst>
                <a:gd name="adj" fmla="val 64505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411" name="Group 18"/>
          <p:cNvGrpSpPr>
            <a:grpSpLocks/>
          </p:cNvGrpSpPr>
          <p:nvPr/>
        </p:nvGrpSpPr>
        <p:grpSpPr bwMode="auto">
          <a:xfrm>
            <a:off x="1087438" y="987425"/>
            <a:ext cx="1695450" cy="1695450"/>
            <a:chOff x="0" y="0"/>
            <a:chExt cx="1695710" cy="1694573"/>
          </a:xfrm>
        </p:grpSpPr>
        <p:sp>
          <p:nvSpPr>
            <p:cNvPr id="102420" name="矩形 1"/>
            <p:cNvSpPr>
              <a:spLocks noChangeArrowheads="1"/>
            </p:cNvSpPr>
            <p:nvPr/>
          </p:nvSpPr>
          <p:spPr bwMode="auto">
            <a:xfrm>
              <a:off x="1" y="0"/>
              <a:ext cx="1695709" cy="1694573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02421" name="Group 20"/>
            <p:cNvGrpSpPr>
              <a:grpSpLocks/>
            </p:cNvGrpSpPr>
            <p:nvPr/>
          </p:nvGrpSpPr>
          <p:grpSpPr bwMode="auto">
            <a:xfrm>
              <a:off x="0" y="81532"/>
              <a:ext cx="1627157" cy="721916"/>
              <a:chOff x="0" y="0"/>
              <a:chExt cx="2142214" cy="721916"/>
            </a:xfrm>
          </p:grpSpPr>
          <p:sp>
            <p:nvSpPr>
              <p:cNvPr id="102422" name="矩形 5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125338" cy="369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buFont typeface="Arial" panose="020B0604020202020204" pitchFamily="34" charset="0"/>
                  <a:buNone/>
                </a:pPr>
                <a:endParaRPr kumimoji="0"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2423" name="矩形 57"/>
              <p:cNvSpPr>
                <a:spLocks noChangeArrowheads="1"/>
              </p:cNvSpPr>
              <p:nvPr/>
            </p:nvSpPr>
            <p:spPr bwMode="auto">
              <a:xfrm>
                <a:off x="16873" y="383537"/>
                <a:ext cx="2125341" cy="338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buFont typeface="Arial" panose="020B0604020202020204" pitchFamily="34" charset="0"/>
                  <a:buNone/>
                </a:pPr>
                <a:endParaRPr kumimoji="0" lang="zh-CN" altLang="en-US" sz="1600" b="1">
                  <a:solidFill>
                    <a:srgbClr val="FF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2412" name="Group 23"/>
          <p:cNvGrpSpPr>
            <a:grpSpLocks/>
          </p:cNvGrpSpPr>
          <p:nvPr/>
        </p:nvGrpSpPr>
        <p:grpSpPr bwMode="auto">
          <a:xfrm>
            <a:off x="0" y="4805363"/>
            <a:ext cx="9153525" cy="339725"/>
            <a:chOff x="0" y="0"/>
            <a:chExt cx="14415" cy="500"/>
          </a:xfrm>
        </p:grpSpPr>
        <p:grpSp>
          <p:nvGrpSpPr>
            <p:cNvPr id="102414" name="Group 24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102416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A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102417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102418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102419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102415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102413" name="图片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央视新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6372" y="552095"/>
            <a:ext cx="5546725" cy="41608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矩形 35"/>
          <p:cNvSpPr>
            <a:spLocks noChangeArrowheads="1"/>
          </p:cNvSpPr>
          <p:nvPr/>
        </p:nvSpPr>
        <p:spPr bwMode="auto">
          <a:xfrm>
            <a:off x="0" y="20638"/>
            <a:ext cx="9144000" cy="51435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6499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核心价值</a:t>
            </a:r>
            <a:endParaRPr kumimoji="0" lang="zh-CN" altLang="en-US" sz="1800" b="1"/>
          </a:p>
        </p:txBody>
      </p:sp>
      <p:sp>
        <p:nvSpPr>
          <p:cNvPr id="106500" name="等腰三角形 4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6501" name="Group 5"/>
          <p:cNvGrpSpPr>
            <a:grpSpLocks/>
          </p:cNvGrpSpPr>
          <p:nvPr/>
        </p:nvGrpSpPr>
        <p:grpSpPr bwMode="auto">
          <a:xfrm>
            <a:off x="1106488" y="2643188"/>
            <a:ext cx="1079500" cy="1081087"/>
            <a:chOff x="0" y="0"/>
            <a:chExt cx="1080120" cy="1080120"/>
          </a:xfrm>
        </p:grpSpPr>
        <p:grpSp>
          <p:nvGrpSpPr>
            <p:cNvPr id="106529" name="Group 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06531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532" name="椭圆 5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06530" name="文本框 10"/>
            <p:cNvSpPr>
              <a:spLocks noChangeArrowheads="1"/>
            </p:cNvSpPr>
            <p:nvPr/>
          </p:nvSpPr>
          <p:spPr bwMode="auto">
            <a:xfrm>
              <a:off x="139720" y="217183"/>
              <a:ext cx="800679" cy="64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让太阳能</a:t>
              </a:r>
              <a:endParaRPr kumimoji="0"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产品更轻</a:t>
              </a:r>
              <a:endParaRPr kumimoji="0"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薄便宜</a:t>
              </a:r>
            </a:p>
          </p:txBody>
        </p:sp>
      </p:grpSp>
      <p:grpSp>
        <p:nvGrpSpPr>
          <p:cNvPr id="106502" name="Group 10"/>
          <p:cNvGrpSpPr>
            <a:grpSpLocks/>
          </p:cNvGrpSpPr>
          <p:nvPr/>
        </p:nvGrpSpPr>
        <p:grpSpPr bwMode="auto">
          <a:xfrm>
            <a:off x="2220913" y="1204913"/>
            <a:ext cx="1481137" cy="1481137"/>
            <a:chOff x="0" y="0"/>
            <a:chExt cx="1080120" cy="1080120"/>
          </a:xfrm>
        </p:grpSpPr>
        <p:grpSp>
          <p:nvGrpSpPr>
            <p:cNvPr id="106525" name="Group 1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06527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528" name="椭圆 28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06526" name="文本框 26"/>
            <p:cNvSpPr>
              <a:spLocks noChangeArrowheads="1"/>
            </p:cNvSpPr>
            <p:nvPr/>
          </p:nvSpPr>
          <p:spPr bwMode="auto">
            <a:xfrm>
              <a:off x="145407" y="352660"/>
              <a:ext cx="789303" cy="38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做可穿戴的</a:t>
              </a:r>
              <a:endParaRPr kumimoji="0"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太阳能产品</a:t>
              </a:r>
            </a:p>
          </p:txBody>
        </p:sp>
      </p:grpSp>
      <p:grpSp>
        <p:nvGrpSpPr>
          <p:cNvPr id="106503" name="Group 15"/>
          <p:cNvGrpSpPr>
            <a:grpSpLocks/>
          </p:cNvGrpSpPr>
          <p:nvPr/>
        </p:nvGrpSpPr>
        <p:grpSpPr bwMode="auto">
          <a:xfrm>
            <a:off x="4181475" y="2643188"/>
            <a:ext cx="1327150" cy="1327150"/>
            <a:chOff x="0" y="0"/>
            <a:chExt cx="1080120" cy="1080120"/>
          </a:xfrm>
        </p:grpSpPr>
        <p:grpSp>
          <p:nvGrpSpPr>
            <p:cNvPr id="106521" name="Group 1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06523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524" name="椭圆 33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06522" name="文本框 31"/>
            <p:cNvSpPr>
              <a:spLocks noChangeArrowheads="1"/>
            </p:cNvSpPr>
            <p:nvPr/>
          </p:nvSpPr>
          <p:spPr bwMode="auto">
            <a:xfrm>
              <a:off x="146886" y="245553"/>
              <a:ext cx="794224" cy="60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让太阳能</a:t>
              </a:r>
              <a:endParaRPr kumimoji="0"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建筑材料成为可能</a:t>
              </a:r>
            </a:p>
          </p:txBody>
        </p:sp>
      </p:grpSp>
      <p:grpSp>
        <p:nvGrpSpPr>
          <p:cNvPr id="106504" name="Group 20"/>
          <p:cNvGrpSpPr>
            <a:grpSpLocks/>
          </p:cNvGrpSpPr>
          <p:nvPr/>
        </p:nvGrpSpPr>
        <p:grpSpPr bwMode="auto">
          <a:xfrm>
            <a:off x="5715000" y="571500"/>
            <a:ext cx="1944688" cy="1944688"/>
            <a:chOff x="0" y="0"/>
            <a:chExt cx="1080120" cy="1080120"/>
          </a:xfrm>
        </p:grpSpPr>
        <p:grpSp>
          <p:nvGrpSpPr>
            <p:cNvPr id="106517" name="Group 2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06519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520" name="椭圆 39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06518" name="文本框 37"/>
            <p:cNvSpPr>
              <a:spLocks noChangeArrowheads="1"/>
            </p:cNvSpPr>
            <p:nvPr/>
          </p:nvSpPr>
          <p:spPr bwMode="auto">
            <a:xfrm>
              <a:off x="49859" y="311127"/>
              <a:ext cx="1000032" cy="51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为世界能源</a:t>
              </a:r>
              <a:endParaRPr kumimoji="0"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危机和环保事业</a:t>
              </a: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作贡献</a:t>
              </a:r>
            </a:p>
          </p:txBody>
        </p:sp>
      </p:grpSp>
      <p:cxnSp>
        <p:nvCxnSpPr>
          <p:cNvPr id="106505" name="直接连接符 13"/>
          <p:cNvCxnSpPr>
            <a:cxnSpLocks noChangeShapeType="1"/>
            <a:stCxn id="106531" idx="7"/>
            <a:endCxn id="106527" idx="3"/>
          </p:cNvCxnSpPr>
          <p:nvPr/>
        </p:nvCxnSpPr>
        <p:spPr bwMode="auto">
          <a:xfrm flipV="1">
            <a:off x="2028825" y="2470150"/>
            <a:ext cx="409575" cy="331788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06" name="直接连接符 17"/>
          <p:cNvCxnSpPr>
            <a:cxnSpLocks noChangeShapeType="1"/>
            <a:stCxn id="106527" idx="5"/>
            <a:endCxn id="106523" idx="1"/>
          </p:cNvCxnSpPr>
          <p:nvPr/>
        </p:nvCxnSpPr>
        <p:spPr bwMode="auto">
          <a:xfrm>
            <a:off x="3486150" y="2470150"/>
            <a:ext cx="889000" cy="368300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07" name="直接连接符 20"/>
          <p:cNvCxnSpPr>
            <a:cxnSpLocks noChangeShapeType="1"/>
            <a:stCxn id="106523" idx="7"/>
            <a:endCxn id="106519" idx="3"/>
          </p:cNvCxnSpPr>
          <p:nvPr/>
        </p:nvCxnSpPr>
        <p:spPr bwMode="auto">
          <a:xfrm rot="5400000" flipH="1" flipV="1">
            <a:off x="5354638" y="2192337"/>
            <a:ext cx="604838" cy="684213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08" name="椭圆 56"/>
          <p:cNvSpPr>
            <a:spLocks noChangeArrowheads="1"/>
          </p:cNvSpPr>
          <p:nvPr/>
        </p:nvSpPr>
        <p:spPr bwMode="auto">
          <a:xfrm>
            <a:off x="706438" y="2281238"/>
            <a:ext cx="434975" cy="434975"/>
          </a:xfrm>
          <a:prstGeom prst="ellipse">
            <a:avLst/>
          </a:prstGeom>
          <a:solidFill>
            <a:srgbClr val="B05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6509" name="直接连接符 23"/>
          <p:cNvCxnSpPr>
            <a:cxnSpLocks noChangeShapeType="1"/>
            <a:stCxn id="106508" idx="5"/>
            <a:endCxn id="106531" idx="1"/>
          </p:cNvCxnSpPr>
          <p:nvPr/>
        </p:nvCxnSpPr>
        <p:spPr bwMode="auto">
          <a:xfrm>
            <a:off x="1077913" y="2651125"/>
            <a:ext cx="185737" cy="150813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10" name="椭圆 58"/>
          <p:cNvSpPr>
            <a:spLocks noChangeArrowheads="1"/>
          </p:cNvSpPr>
          <p:nvPr/>
        </p:nvSpPr>
        <p:spPr bwMode="auto">
          <a:xfrm>
            <a:off x="3486150" y="4010025"/>
            <a:ext cx="558800" cy="560388"/>
          </a:xfrm>
          <a:prstGeom prst="ellipse">
            <a:avLst/>
          </a:prstGeom>
          <a:solidFill>
            <a:srgbClr val="B05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6511" name="直接连接符 43"/>
          <p:cNvCxnSpPr>
            <a:cxnSpLocks noChangeShapeType="1"/>
            <a:stCxn id="106510" idx="7"/>
            <a:endCxn id="106523" idx="3"/>
          </p:cNvCxnSpPr>
          <p:nvPr/>
        </p:nvCxnSpPr>
        <p:spPr bwMode="auto">
          <a:xfrm flipV="1">
            <a:off x="3963988" y="3776663"/>
            <a:ext cx="411162" cy="315912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12" name="椭圆 70"/>
          <p:cNvSpPr>
            <a:spLocks noChangeArrowheads="1"/>
          </p:cNvSpPr>
          <p:nvPr/>
        </p:nvSpPr>
        <p:spPr bwMode="auto">
          <a:xfrm>
            <a:off x="7886700" y="1570038"/>
            <a:ext cx="646113" cy="646112"/>
          </a:xfrm>
          <a:prstGeom prst="ellipse">
            <a:avLst/>
          </a:prstGeom>
          <a:solidFill>
            <a:srgbClr val="B05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6513" name="直接连接符 72"/>
          <p:cNvCxnSpPr>
            <a:cxnSpLocks noChangeShapeType="1"/>
            <a:stCxn id="106519" idx="6"/>
            <a:endCxn id="106512" idx="1"/>
          </p:cNvCxnSpPr>
          <p:nvPr/>
        </p:nvCxnSpPr>
        <p:spPr bwMode="auto">
          <a:xfrm>
            <a:off x="7659688" y="1543050"/>
            <a:ext cx="322262" cy="122238"/>
          </a:xfrm>
          <a:prstGeom prst="line">
            <a:avLst/>
          </a:prstGeom>
          <a:noFill/>
          <a:ln w="28575">
            <a:solidFill>
              <a:srgbClr val="B0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6514" name="Group 38"/>
          <p:cNvGrpSpPr>
            <a:grpSpLocks/>
          </p:cNvGrpSpPr>
          <p:nvPr/>
        </p:nvGrpSpPr>
        <p:grpSpPr bwMode="auto">
          <a:xfrm>
            <a:off x="6267450" y="3795713"/>
            <a:ext cx="2697163" cy="895350"/>
            <a:chOff x="0" y="0"/>
            <a:chExt cx="2459333" cy="546058"/>
          </a:xfrm>
        </p:grpSpPr>
        <p:sp>
          <p:nvSpPr>
            <p:cNvPr id="106515" name="矩形 85"/>
            <p:cNvSpPr>
              <a:spLocks noChangeArrowheads="1"/>
            </p:cNvSpPr>
            <p:nvPr/>
          </p:nvSpPr>
          <p:spPr bwMode="auto">
            <a:xfrm>
              <a:off x="0" y="0"/>
              <a:ext cx="2459333" cy="2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buFont typeface="Arial" panose="020B0604020202020204" pitchFamily="34" charset="0"/>
                <a:buNone/>
              </a:pPr>
              <a:r>
                <a:rPr kumimoji="0" lang="en-US" altLang="zh-CN" b="1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</a:t>
              </a:r>
              <a:r>
                <a:rPr kumimoji="0" lang="zh-CN" altLang="en-US" b="1">
                  <a:solidFill>
                    <a:srgbClr val="2828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让绿色能源，</a:t>
              </a:r>
              <a:endParaRPr kumimoji="0" lang="zh-CN" altLang="en-US" sz="2800"/>
            </a:p>
          </p:txBody>
        </p:sp>
        <p:sp>
          <p:nvSpPr>
            <p:cNvPr id="106516" name="矩形 86"/>
            <p:cNvSpPr>
              <a:spLocks noChangeArrowheads="1"/>
            </p:cNvSpPr>
            <p:nvPr/>
          </p:nvSpPr>
          <p:spPr bwMode="auto">
            <a:xfrm>
              <a:off x="0" y="264679"/>
              <a:ext cx="2453044" cy="2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buFont typeface="Arial" panose="020B0604020202020204" pitchFamily="34" charset="0"/>
                <a:buNone/>
              </a:pPr>
              <a:r>
                <a:rPr kumimoji="0"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走进家庭与生活</a:t>
              </a:r>
              <a:r>
                <a:rPr kumimoji="0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”</a:t>
              </a:r>
              <a:endParaRPr kumimoji="0"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矩形 2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zh-CN" altLang="en-US" sz="1800">
                <a:solidFill>
                  <a:schemeClr val="bg1"/>
                </a:solidFill>
              </a:rPr>
              <a:t>微信：八度阳光</a:t>
            </a:r>
          </a:p>
        </p:txBody>
      </p:sp>
      <p:grpSp>
        <p:nvGrpSpPr>
          <p:cNvPr id="107523" name="Group 3"/>
          <p:cNvGrpSpPr>
            <a:grpSpLocks/>
          </p:cNvGrpSpPr>
          <p:nvPr/>
        </p:nvGrpSpPr>
        <p:grpSpPr bwMode="auto">
          <a:xfrm>
            <a:off x="0" y="-236538"/>
            <a:ext cx="9144000" cy="3959226"/>
            <a:chOff x="0" y="0"/>
            <a:chExt cx="9144000" cy="3959968"/>
          </a:xfrm>
        </p:grpSpPr>
        <p:sp>
          <p:nvSpPr>
            <p:cNvPr id="107534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0 h 3846015"/>
                <a:gd name="T4" fmla="*/ 9144000 w 9144000"/>
                <a:gd name="T5" fmla="*/ 3651870 h 3846015"/>
                <a:gd name="T6" fmla="*/ 4766144 w 9144000"/>
                <a:gd name="T7" fmla="*/ 3651870 h 3846015"/>
                <a:gd name="T8" fmla="*/ 4571999 w 9144000"/>
                <a:gd name="T9" fmla="*/ 3846015 h 3846015"/>
                <a:gd name="T10" fmla="*/ 4377855 w 9144000"/>
                <a:gd name="T11" fmla="*/ 3651870 h 3846015"/>
                <a:gd name="T12" fmla="*/ 0 w 9144000"/>
                <a:gd name="T13" fmla="*/ 3651870 h 3846015"/>
                <a:gd name="T14" fmla="*/ 0 w 9144000"/>
                <a:gd name="T15" fmla="*/ 0 h 38460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44000"/>
                <a:gd name="T25" fmla="*/ 0 h 3846015"/>
                <a:gd name="T26" fmla="*/ 9144000 w 9144000"/>
                <a:gd name="T27" fmla="*/ 3846015 h 38460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7535" name="矩形 254"/>
            <p:cNvSpPr>
              <a:spLocks noChangeArrowheads="1"/>
            </p:cNvSpPr>
            <p:nvPr/>
          </p:nvSpPr>
          <p:spPr bwMode="auto">
            <a:xfrm>
              <a:off x="0" y="0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0 h 3846015"/>
                <a:gd name="T4" fmla="*/ 9144000 w 9144000"/>
                <a:gd name="T5" fmla="*/ 3651870 h 3846015"/>
                <a:gd name="T6" fmla="*/ 4766144 w 9144000"/>
                <a:gd name="T7" fmla="*/ 3651870 h 3846015"/>
                <a:gd name="T8" fmla="*/ 4571999 w 9144000"/>
                <a:gd name="T9" fmla="*/ 3846015 h 3846015"/>
                <a:gd name="T10" fmla="*/ 4377855 w 9144000"/>
                <a:gd name="T11" fmla="*/ 3651870 h 3846015"/>
                <a:gd name="T12" fmla="*/ 0 w 9144000"/>
                <a:gd name="T13" fmla="*/ 3651870 h 3846015"/>
                <a:gd name="T14" fmla="*/ 0 w 9144000"/>
                <a:gd name="T15" fmla="*/ 0 h 38460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44000"/>
                <a:gd name="T25" fmla="*/ 0 h 3846015"/>
                <a:gd name="T26" fmla="*/ 9144000 w 9144000"/>
                <a:gd name="T27" fmla="*/ 3846015 h 38460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07524" name="矩形 258"/>
          <p:cNvSpPr>
            <a:spLocks noChangeArrowheads="1"/>
          </p:cNvSpPr>
          <p:nvPr/>
        </p:nvSpPr>
        <p:spPr bwMode="auto">
          <a:xfrm>
            <a:off x="0" y="1430338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6000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THANK YOU</a:t>
            </a:r>
            <a:endParaRPr kumimoji="0" lang="zh-CN" altLang="en-US" sz="6000">
              <a:solidFill>
                <a:srgbClr val="000000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07525" name="矩形 259"/>
          <p:cNvSpPr>
            <a:spLocks noChangeArrowheads="1"/>
          </p:cNvSpPr>
          <p:nvPr/>
        </p:nvSpPr>
        <p:spPr bwMode="auto">
          <a:xfrm>
            <a:off x="0" y="13144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2" indent="0" algn="ctr" eaLnBrk="1" hangingPunct="1">
              <a:buFont typeface="Arial" panose="020B0604020202020204" pitchFamily="34" charset="0"/>
              <a:buNone/>
            </a:pPr>
            <a:r>
              <a:rPr kumimoji="0" lang="en-US" altLang="zh-CN" sz="600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THANK YOU</a:t>
            </a:r>
            <a:endParaRPr kumimoji="0" lang="zh-CN" altLang="en-US" sz="600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07526" name="矩形 29"/>
          <p:cNvSpPr>
            <a:spLocks noChangeArrowheads="1"/>
          </p:cNvSpPr>
          <p:nvPr/>
        </p:nvSpPr>
        <p:spPr bwMode="auto">
          <a:xfrm>
            <a:off x="0" y="42195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800">
                <a:solidFill>
                  <a:srgbClr val="8C43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北京八度阳光科技有限公司</a:t>
            </a:r>
            <a:endParaRPr kumimoji="0" lang="en-US" altLang="zh-CN" sz="1800">
              <a:solidFill>
                <a:srgbClr val="8C43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1800">
                <a:solidFill>
                  <a:srgbClr val="8C43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www.8sunshine.com</a:t>
            </a:r>
            <a:endParaRPr kumimoji="0" lang="zh-CN" altLang="en-US" sz="1800">
              <a:solidFill>
                <a:srgbClr val="8C43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7527" name="TextBox 10"/>
          <p:cNvSpPr txBox="1">
            <a:spLocks noChangeArrowheads="1"/>
          </p:cNvSpPr>
          <p:nvPr/>
        </p:nvSpPr>
        <p:spPr bwMode="auto">
          <a:xfrm>
            <a:off x="277813" y="4805363"/>
            <a:ext cx="2590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600">
                <a:solidFill>
                  <a:srgbClr val="8C43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微博：北京八度阳光</a:t>
            </a:r>
            <a:endParaRPr kumimoji="0" lang="en-US" altLang="zh-CN" sz="1600">
              <a:solidFill>
                <a:srgbClr val="8C43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528" name="Picture 2" descr="C:\Users\pc\Desktop\wech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579813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TextBox 11"/>
          <p:cNvSpPr txBox="1">
            <a:spLocks noChangeArrowheads="1"/>
          </p:cNvSpPr>
          <p:nvPr/>
        </p:nvSpPr>
        <p:spPr bwMode="auto">
          <a:xfrm>
            <a:off x="6805613" y="4805363"/>
            <a:ext cx="1944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600">
                <a:solidFill>
                  <a:srgbClr val="8C43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微信：八度阳光</a:t>
            </a:r>
          </a:p>
        </p:txBody>
      </p:sp>
      <p:pic>
        <p:nvPicPr>
          <p:cNvPr id="107530" name="Picture 3" descr="C:\Users\pc\Desktop\weib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579813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119063"/>
            <a:ext cx="1177925" cy="117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107532" name="文本框 2"/>
          <p:cNvSpPr txBox="1">
            <a:spLocks noChangeArrowheads="1"/>
          </p:cNvSpPr>
          <p:nvPr/>
        </p:nvSpPr>
        <p:spPr bwMode="auto">
          <a:xfrm>
            <a:off x="2622550" y="2473325"/>
            <a:ext cx="3887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2" indent="0" algn="ctr" eaLnBrk="1" hangingPunct="1"/>
            <a:r>
              <a:rPr kumimoji="0" lang="en-US" altLang="zh-CN" sz="4000">
                <a:latin typeface="Impact" panose="020B0806030902050204" pitchFamily="34" charset="0"/>
                <a:ea typeface="微软雅黑" panose="020B0503020204020204" pitchFamily="34" charset="-122"/>
              </a:rPr>
              <a:t>Q&amp;A</a:t>
            </a:r>
            <a:endParaRPr kumimoji="0" lang="zh-CN" altLang="en-US" sz="400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7533" name="矩形 3"/>
          <p:cNvSpPr>
            <a:spLocks noChangeArrowheads="1"/>
          </p:cNvSpPr>
          <p:nvPr/>
        </p:nvSpPr>
        <p:spPr bwMode="auto">
          <a:xfrm>
            <a:off x="4067175" y="2365375"/>
            <a:ext cx="1022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2" indent="0" algn="ctr" eaLnBrk="1" hangingPunct="1"/>
            <a:r>
              <a:rPr kumimoji="0" lang="en-US" altLang="zh-CN" sz="4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Q&amp;A</a:t>
            </a:r>
            <a:endParaRPr kumimoji="0" lang="zh-CN" altLang="en-US" sz="4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2771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32795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6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7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8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9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0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1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2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3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4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5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6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7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8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09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0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1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2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3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4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5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6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7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8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19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0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1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2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3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4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5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6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7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8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29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0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1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2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3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4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5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6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7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8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39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0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1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2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3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4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5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6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7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8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49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50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51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52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53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854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772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行业背景</a:t>
            </a:r>
          </a:p>
        </p:txBody>
      </p:sp>
      <p:grpSp>
        <p:nvGrpSpPr>
          <p:cNvPr id="32773" name="Group 69"/>
          <p:cNvGrpSpPr>
            <a:grpSpLocks/>
          </p:cNvGrpSpPr>
          <p:nvPr/>
        </p:nvGrpSpPr>
        <p:grpSpPr bwMode="auto">
          <a:xfrm>
            <a:off x="1458913" y="517525"/>
            <a:ext cx="725487" cy="4068763"/>
            <a:chOff x="0" y="0"/>
            <a:chExt cx="725656" cy="4069266"/>
          </a:xfrm>
        </p:grpSpPr>
        <p:sp>
          <p:nvSpPr>
            <p:cNvPr id="32775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6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7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8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9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0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1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2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3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4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5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6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7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8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89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0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1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2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3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94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27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962025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5" name="矩形 18"/>
          <p:cNvSpPr>
            <a:spLocks noChangeArrowheads="1"/>
          </p:cNvSpPr>
          <p:nvPr/>
        </p:nvSpPr>
        <p:spPr bwMode="auto">
          <a:xfrm>
            <a:off x="476250" y="177800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移动电源市场需求巨大</a:t>
            </a:r>
          </a:p>
        </p:txBody>
      </p:sp>
      <p:sp>
        <p:nvSpPr>
          <p:cNvPr id="3379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7" name="矩形 7"/>
          <p:cNvSpPr>
            <a:spLocks noChangeArrowheads="1"/>
          </p:cNvSpPr>
          <p:nvPr/>
        </p:nvSpPr>
        <p:spPr bwMode="auto">
          <a:xfrm>
            <a:off x="161925" y="3967163"/>
            <a:ext cx="45720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000"/>
              </a:lnSpc>
              <a:buFont typeface="Arial" panose="020B0604020202020204" pitchFamily="34" charset="0"/>
              <a:buNone/>
            </a:pP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智能手机等移动终端不断普及</a:t>
            </a:r>
            <a:endParaRPr kumimoji="0" lang="en-US" altLang="zh-CN" sz="1600" b="1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000"/>
              </a:lnSpc>
              <a:buFont typeface="Arial" panose="020B0604020202020204" pitchFamily="34" charset="0"/>
              <a:buNone/>
            </a:pP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年销售量接近</a:t>
            </a:r>
            <a:r>
              <a:rPr kumimoji="0" lang="en-US" altLang="zh-CN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亿台</a:t>
            </a:r>
          </a:p>
          <a:p>
            <a:pPr algn="ctr">
              <a:lnSpc>
                <a:spcPts val="2000"/>
              </a:lnSpc>
              <a:buFont typeface="Arial" panose="020B0604020202020204" pitchFamily="34" charset="0"/>
              <a:buNone/>
            </a:pPr>
            <a:endParaRPr kumimoji="0" lang="zh-CN" altLang="zh-CN" sz="1600" b="1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文本框 12"/>
          <p:cNvSpPr txBox="1">
            <a:spLocks noChangeArrowheads="1"/>
          </p:cNvSpPr>
          <p:nvPr/>
        </p:nvSpPr>
        <p:spPr bwMode="auto">
          <a:xfrm>
            <a:off x="4702175" y="3940175"/>
            <a:ext cx="37893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9" rIns="68576" bIns="3428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000"/>
              </a:lnSpc>
              <a:buFont typeface="Arial" panose="020B0604020202020204" pitchFamily="34" charset="0"/>
              <a:buNone/>
            </a:pP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移动电源市场规模不断扩大</a:t>
            </a:r>
            <a:endParaRPr kumimoji="0" lang="en-US" altLang="zh-CN" sz="1600" b="1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lnSpc>
                <a:spcPts val="2000"/>
              </a:lnSpc>
              <a:buFont typeface="Arial" panose="020B0604020202020204" pitchFamily="34" charset="0"/>
              <a:buNone/>
            </a:pPr>
            <a:r>
              <a:rPr kumimoji="0" lang="en-US" altLang="zh-CN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2015</a:t>
            </a: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年突破</a:t>
            </a:r>
            <a:r>
              <a:rPr kumimoji="0" lang="en-US" altLang="zh-CN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200</a:t>
            </a:r>
            <a:r>
              <a:rPr kumimoji="0" lang="zh-CN" altLang="en-US" sz="1600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亿元</a:t>
            </a:r>
          </a:p>
        </p:txBody>
      </p:sp>
      <p:graphicFrame>
        <p:nvGraphicFramePr>
          <p:cNvPr id="33799" name="图表 19"/>
          <p:cNvGraphicFramePr>
            <a:graphicFrameLocks/>
          </p:cNvGraphicFramePr>
          <p:nvPr/>
        </p:nvGraphicFramePr>
        <p:xfrm>
          <a:off x="4756150" y="950913"/>
          <a:ext cx="369887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2" r:id="rId3" imgW="3699966" imgH="2462580" progId="Excel.Chart.8">
                  <p:embed/>
                </p:oleObj>
              </mc:Choice>
              <mc:Fallback>
                <p:oleObj r:id="rId3" imgW="3699966" imgH="2462580" progId="Excel.Chart.8">
                  <p:embed/>
                  <p:pic>
                    <p:nvPicPr>
                      <p:cNvPr id="0" name="图表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950913"/>
                        <a:ext cx="3698875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图表 26"/>
          <p:cNvGraphicFramePr>
            <a:graphicFrameLocks/>
          </p:cNvGraphicFramePr>
          <p:nvPr/>
        </p:nvGraphicFramePr>
        <p:xfrm>
          <a:off x="542925" y="950913"/>
          <a:ext cx="384492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r:id="rId5" imgW="3846258" imgH="2462580" progId="Excel.Chart.8">
                  <p:embed/>
                </p:oleObj>
              </mc:Choice>
              <mc:Fallback>
                <p:oleObj r:id="rId5" imgW="3846258" imgH="2462580" progId="Excel.Chart.8">
                  <p:embed/>
                  <p:pic>
                    <p:nvPicPr>
                      <p:cNvPr id="0" name="图表 2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950913"/>
                        <a:ext cx="3844925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下箭头 29"/>
          <p:cNvSpPr>
            <a:spLocks noChangeArrowheads="1"/>
          </p:cNvSpPr>
          <p:nvPr/>
        </p:nvSpPr>
        <p:spPr bwMode="auto">
          <a:xfrm>
            <a:off x="2284413" y="3363913"/>
            <a:ext cx="363537" cy="554037"/>
          </a:xfrm>
          <a:prstGeom prst="downArrow">
            <a:avLst>
              <a:gd name="adj1" fmla="val 50000"/>
              <a:gd name="adj2" fmla="val 4994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2" name="下箭头 30"/>
          <p:cNvSpPr>
            <a:spLocks noChangeArrowheads="1"/>
          </p:cNvSpPr>
          <p:nvPr/>
        </p:nvSpPr>
        <p:spPr bwMode="auto">
          <a:xfrm>
            <a:off x="6415088" y="3363913"/>
            <a:ext cx="363537" cy="554037"/>
          </a:xfrm>
          <a:prstGeom prst="downArrow">
            <a:avLst>
              <a:gd name="adj1" fmla="val 50000"/>
              <a:gd name="adj2" fmla="val 4994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3" name="矩形 32"/>
          <p:cNvSpPr>
            <a:spLocks noChangeArrowheads="1"/>
          </p:cNvSpPr>
          <p:nvPr/>
        </p:nvSpPr>
        <p:spPr bwMode="auto">
          <a:xfrm>
            <a:off x="153988" y="858838"/>
            <a:ext cx="4572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2011-2015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中国智能手机销售量（百万台）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及增长率</a:t>
            </a:r>
          </a:p>
        </p:txBody>
      </p:sp>
      <p:sp>
        <p:nvSpPr>
          <p:cNvPr id="33804" name="矩形 21"/>
          <p:cNvSpPr>
            <a:spLocks noChangeArrowheads="1"/>
          </p:cNvSpPr>
          <p:nvPr/>
        </p:nvSpPr>
        <p:spPr bwMode="auto">
          <a:xfrm>
            <a:off x="4310063" y="858838"/>
            <a:ext cx="4572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2010-2015</a:t>
            </a: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中国移动电源市场规模（亿元）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kumimoji="0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及增长率</a:t>
            </a:r>
          </a:p>
        </p:txBody>
      </p:sp>
      <p:grpSp>
        <p:nvGrpSpPr>
          <p:cNvPr id="33805" name="Group 15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33808" name="Group 16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33810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  <a:endParaRPr kumimoji="0" lang="zh-CN" altLang="en-US" sz="1800"/>
              </a:p>
            </p:txBody>
          </p:sp>
          <p:sp>
            <p:nvSpPr>
              <p:cNvPr id="33811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33812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33813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  <a:endParaRPr kumimoji="0" lang="zh-CN" altLang="en-US" sz="1800"/>
              </a:p>
            </p:txBody>
          </p:sp>
        </p:grpSp>
        <p:sp>
          <p:nvSpPr>
            <p:cNvPr id="33809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33806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7" name="文本框 1"/>
          <p:cNvSpPr txBox="1">
            <a:spLocks noChangeArrowheads="1"/>
          </p:cNvSpPr>
          <p:nvPr/>
        </p:nvSpPr>
        <p:spPr bwMode="auto">
          <a:xfrm>
            <a:off x="6859588" y="4516438"/>
            <a:ext cx="21240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数据来源：国际数据中心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 IDC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19" name="矩形 18"/>
          <p:cNvSpPr>
            <a:spLocks noChangeArrowheads="1"/>
          </p:cNvSpPr>
          <p:nvPr/>
        </p:nvSpPr>
        <p:spPr bwMode="auto">
          <a:xfrm>
            <a:off x="476250" y="17780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充电宝的问题</a:t>
            </a:r>
          </a:p>
        </p:txBody>
      </p:sp>
      <p:sp>
        <p:nvSpPr>
          <p:cNvPr id="34820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50" name="Picture 2" descr="http://a0.att.hudong.com/72/39/01300542504710139762394404568_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8" y="1136547"/>
            <a:ext cx="2784441" cy="2450308"/>
          </a:xfrm>
          <a:prstGeom prst="roundRect">
            <a:avLst/>
          </a:prstGeom>
          <a:noFill/>
          <a:extLst>
            <a:ext uri="{909E8E84-426E-40dd-AFC4-6F175D3DCCD1}"/>
          </a:extLst>
        </p:spPr>
      </p:pic>
      <p:sp>
        <p:nvSpPr>
          <p:cNvPr id="34822" name="TextBox 2"/>
          <p:cNvSpPr txBox="1">
            <a:spLocks noChangeArrowheads="1"/>
          </p:cNvSpPr>
          <p:nvPr/>
        </p:nvSpPr>
        <p:spPr bwMode="auto">
          <a:xfrm>
            <a:off x="3924300" y="1136650"/>
            <a:ext cx="3024188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提前充电</a:t>
            </a: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电量有限</a:t>
            </a: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厚重，不易携带</a:t>
            </a: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"/>
            </a:pPr>
            <a:endParaRPr kumimoji="0"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kumimoji="0" lang="zh-CN" altLang="en-US"/>
          </a:p>
        </p:txBody>
      </p:sp>
      <p:pic>
        <p:nvPicPr>
          <p:cNvPr id="34823" name="Picture 4" descr="http://www.easyicon.net/api/resize_png_new.php?id=1153965&amp;size=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1114425"/>
            <a:ext cx="738187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6" descr="http://www.easyicon.net/api/resize_png_new.php?id=1177165&amp;size=1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1931988"/>
            <a:ext cx="735012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8" descr="http://www.easyicon.net/api/resize_png_new.php?id=1173598&amp;size=1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940050"/>
            <a:ext cx="795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6" name="Group 15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34828" name="Group 16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34830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  <a:endParaRPr kumimoji="0" lang="zh-CN" altLang="en-US" sz="1800"/>
              </a:p>
            </p:txBody>
          </p:sp>
          <p:sp>
            <p:nvSpPr>
              <p:cNvPr id="34831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34832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34833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  <a:endParaRPr kumimoji="0" lang="zh-CN" altLang="en-US" sz="1800"/>
              </a:p>
            </p:txBody>
          </p:sp>
        </p:grpSp>
        <p:sp>
          <p:nvSpPr>
            <p:cNvPr id="34829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34827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7" name="矩形 18"/>
          <p:cNvSpPr>
            <a:spLocks noChangeArrowheads="1"/>
          </p:cNvSpPr>
          <p:nvPr/>
        </p:nvSpPr>
        <p:spPr bwMode="auto">
          <a:xfrm>
            <a:off x="476250" y="177800"/>
            <a:ext cx="3925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技术革新</a:t>
            </a:r>
            <a:r>
              <a:rPr kumimoji="0" lang="en-US" altLang="zh-CN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b="1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柔性晶硅电池</a:t>
            </a:r>
          </a:p>
        </p:txBody>
      </p:sp>
      <p:sp>
        <p:nvSpPr>
          <p:cNvPr id="36868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69" name="组合 1"/>
          <p:cNvGrpSpPr>
            <a:grpSpLocks/>
          </p:cNvGrpSpPr>
          <p:nvPr/>
        </p:nvGrpSpPr>
        <p:grpSpPr bwMode="auto">
          <a:xfrm>
            <a:off x="539750" y="1203325"/>
            <a:ext cx="2324100" cy="3189288"/>
            <a:chOff x="750888" y="1254125"/>
            <a:chExt cx="2324100" cy="3189740"/>
          </a:xfrm>
        </p:grpSpPr>
        <p:sp>
          <p:nvSpPr>
            <p:cNvPr id="36901" name="椭圆 4"/>
            <p:cNvSpPr>
              <a:spLocks noChangeArrowheads="1"/>
            </p:cNvSpPr>
            <p:nvPr/>
          </p:nvSpPr>
          <p:spPr bwMode="auto">
            <a:xfrm>
              <a:off x="831850" y="1254125"/>
              <a:ext cx="2058988" cy="206057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6902" name="Group 26"/>
            <p:cNvGrpSpPr>
              <a:grpSpLocks/>
            </p:cNvGrpSpPr>
            <p:nvPr/>
          </p:nvGrpSpPr>
          <p:grpSpPr bwMode="auto">
            <a:xfrm>
              <a:off x="750888" y="3527425"/>
              <a:ext cx="2324100" cy="916440"/>
              <a:chOff x="0" y="0"/>
              <a:chExt cx="2324072" cy="914974"/>
            </a:xfrm>
          </p:grpSpPr>
          <p:sp>
            <p:nvSpPr>
              <p:cNvPr id="36907" name="矩形 5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24071" cy="276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200" b="1"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晶硅太阳能电池</a:t>
                </a:r>
                <a:endParaRPr kumimoji="0"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6908" name="矩形 17"/>
              <p:cNvSpPr>
                <a:spLocks noChangeArrowheads="1"/>
              </p:cNvSpPr>
              <p:nvPr/>
            </p:nvSpPr>
            <p:spPr bwMode="auto">
              <a:xfrm>
                <a:off x="0" y="208221"/>
                <a:ext cx="2324072" cy="706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硬质，封装在玻璃里，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元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/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瓦</a:t>
                </a:r>
                <a:endParaRPr kumimoji="0" lang="en-US" altLang="zh-CN" sz="1100">
                  <a:solidFill>
                    <a:srgbClr val="9090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效率 一般为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18%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左右</a:t>
                </a:r>
              </a:p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最高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25.6% </a:t>
                </a:r>
              </a:p>
            </p:txBody>
          </p:sp>
        </p:grpSp>
        <p:pic>
          <p:nvPicPr>
            <p:cNvPr id="11" name="Picture 4" descr="C:\Users\apple\Desktop\63484592654482375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9" y="1337907"/>
              <a:ext cx="1893600" cy="1893600"/>
            </a:xfrm>
            <a:prstGeom prst="ellipse">
              <a:avLst/>
            </a:prstGeom>
            <a:noFill/>
            <a:extLst>
              <a:ext uri="{909E8E84-426E-40dd-AFC4-6F175D3DCCD1}"/>
            </a:extLst>
          </p:spPr>
        </p:pic>
        <p:grpSp>
          <p:nvGrpSpPr>
            <p:cNvPr id="36904" name="Group 22"/>
            <p:cNvGrpSpPr>
              <a:grpSpLocks/>
            </p:cNvGrpSpPr>
            <p:nvPr/>
          </p:nvGrpSpPr>
          <p:grpSpPr bwMode="auto">
            <a:xfrm>
              <a:off x="2230438" y="2632075"/>
              <a:ext cx="765175" cy="765175"/>
              <a:chOff x="0" y="0"/>
              <a:chExt cx="763788" cy="763788"/>
            </a:xfrm>
          </p:grpSpPr>
          <p:sp>
            <p:nvSpPr>
              <p:cNvPr id="36905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906" name="椭圆 39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870" name="组合 2"/>
          <p:cNvGrpSpPr>
            <a:grpSpLocks/>
          </p:cNvGrpSpPr>
          <p:nvPr/>
        </p:nvGrpSpPr>
        <p:grpSpPr bwMode="auto">
          <a:xfrm>
            <a:off x="3354388" y="1203325"/>
            <a:ext cx="2324100" cy="3189288"/>
            <a:chOff x="3400425" y="1254125"/>
            <a:chExt cx="2324100" cy="3189740"/>
          </a:xfrm>
        </p:grpSpPr>
        <p:sp>
          <p:nvSpPr>
            <p:cNvPr id="36893" name="椭圆 36"/>
            <p:cNvSpPr>
              <a:spLocks noChangeArrowheads="1"/>
            </p:cNvSpPr>
            <p:nvPr/>
          </p:nvSpPr>
          <p:spPr bwMode="auto">
            <a:xfrm>
              <a:off x="3482975" y="1254125"/>
              <a:ext cx="2058988" cy="206057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6894" name="Group 29"/>
            <p:cNvGrpSpPr>
              <a:grpSpLocks/>
            </p:cNvGrpSpPr>
            <p:nvPr/>
          </p:nvGrpSpPr>
          <p:grpSpPr bwMode="auto">
            <a:xfrm>
              <a:off x="3400425" y="3527425"/>
              <a:ext cx="2324100" cy="916440"/>
              <a:chOff x="0" y="0"/>
              <a:chExt cx="2324072" cy="914974"/>
            </a:xfrm>
          </p:grpSpPr>
          <p:sp>
            <p:nvSpPr>
              <p:cNvPr id="36899" name="矩形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24071" cy="276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200" b="1">
                    <a:solidFill>
                      <a:srgbClr val="28282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非晶硅薄膜电池</a:t>
                </a:r>
              </a:p>
            </p:txBody>
          </p:sp>
          <p:sp>
            <p:nvSpPr>
              <p:cNvPr id="36900" name="矩形 60"/>
              <p:cNvSpPr>
                <a:spLocks noChangeArrowheads="1"/>
              </p:cNvSpPr>
              <p:nvPr/>
            </p:nvSpPr>
            <p:spPr bwMode="auto">
              <a:xfrm>
                <a:off x="0" y="208221"/>
                <a:ext cx="2324072" cy="706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柔性，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10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元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/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瓦</a:t>
                </a:r>
                <a:endParaRPr kumimoji="0" lang="en-US" altLang="zh-CN" sz="1100">
                  <a:solidFill>
                    <a:srgbClr val="9090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效率一般为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10%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左右</a:t>
                </a:r>
              </a:p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最高</a:t>
                </a:r>
                <a:r>
                  <a:rPr kumimoji="0" lang="en-US" altLang="zh-CN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13%</a:t>
                </a:r>
              </a:p>
            </p:txBody>
          </p:sp>
        </p:grpSp>
        <p:pic>
          <p:nvPicPr>
            <p:cNvPr id="20" name="图片 19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104" y="1337318"/>
              <a:ext cx="1929600" cy="1893600"/>
            </a:xfrm>
            <a:prstGeom prst="ellipse">
              <a:avLst/>
            </a:prstGeom>
          </p:spPr>
        </p:pic>
        <p:grpSp>
          <p:nvGrpSpPr>
            <p:cNvPr id="36896" name="Group 22"/>
            <p:cNvGrpSpPr>
              <a:grpSpLocks/>
            </p:cNvGrpSpPr>
            <p:nvPr/>
          </p:nvGrpSpPr>
          <p:grpSpPr bwMode="auto">
            <a:xfrm>
              <a:off x="4879975" y="2632075"/>
              <a:ext cx="765175" cy="765175"/>
              <a:chOff x="0" y="0"/>
              <a:chExt cx="763788" cy="763788"/>
            </a:xfrm>
          </p:grpSpPr>
          <p:sp>
            <p:nvSpPr>
              <p:cNvPr id="36897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898" name="椭圆 39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871" name="组合 3"/>
          <p:cNvGrpSpPr>
            <a:grpSpLocks/>
          </p:cNvGrpSpPr>
          <p:nvPr/>
        </p:nvGrpSpPr>
        <p:grpSpPr bwMode="auto">
          <a:xfrm>
            <a:off x="6338888" y="1203325"/>
            <a:ext cx="2390775" cy="3189288"/>
            <a:chOff x="6051550" y="1254125"/>
            <a:chExt cx="2389781" cy="3189840"/>
          </a:xfrm>
        </p:grpSpPr>
        <p:sp>
          <p:nvSpPr>
            <p:cNvPr id="36884" name="椭圆 41"/>
            <p:cNvSpPr>
              <a:spLocks noChangeArrowheads="1"/>
            </p:cNvSpPr>
            <p:nvPr/>
          </p:nvSpPr>
          <p:spPr bwMode="auto">
            <a:xfrm>
              <a:off x="6132513" y="1254125"/>
              <a:ext cx="2058987" cy="206057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6885" name="Group 32"/>
            <p:cNvGrpSpPr>
              <a:grpSpLocks/>
            </p:cNvGrpSpPr>
            <p:nvPr/>
          </p:nvGrpSpPr>
          <p:grpSpPr bwMode="auto">
            <a:xfrm>
              <a:off x="6051550" y="3527425"/>
              <a:ext cx="2324100" cy="916540"/>
              <a:chOff x="0" y="0"/>
              <a:chExt cx="2324072" cy="915074"/>
            </a:xfrm>
          </p:grpSpPr>
          <p:sp>
            <p:nvSpPr>
              <p:cNvPr id="36891" name="矩形 6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24071" cy="276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200" b="1">
                    <a:solidFill>
                      <a:srgbClr val="28282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柔性晶硅电池</a:t>
                </a:r>
              </a:p>
            </p:txBody>
          </p:sp>
          <p:sp>
            <p:nvSpPr>
              <p:cNvPr id="36892" name="矩形 63"/>
              <p:cNvSpPr>
                <a:spLocks noChangeArrowheads="1"/>
              </p:cNvSpPr>
              <p:nvPr/>
            </p:nvSpPr>
            <p:spPr bwMode="auto">
              <a:xfrm>
                <a:off x="0" y="208221"/>
                <a:ext cx="2324072" cy="70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ts val="16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兼具晶硅电池</a:t>
                </a:r>
                <a:r>
                  <a:rPr kumimoji="0" lang="zh-CN" altLang="en-US" sz="1400" b="1">
                    <a:solidFill>
                      <a:srgbClr val="FF8607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价格便宜、效率高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以及非晶硅电池</a:t>
                </a:r>
                <a:r>
                  <a:rPr kumimoji="0" lang="zh-CN" altLang="en-US" sz="1400" b="1">
                    <a:solidFill>
                      <a:srgbClr val="FF8607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便携性好、柔软轻薄</a:t>
                </a:r>
                <a:r>
                  <a:rPr kumimoji="0" lang="zh-CN" altLang="en-US" sz="1100">
                    <a:solidFill>
                      <a:srgbClr val="90909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的特性</a:t>
                </a:r>
              </a:p>
            </p:txBody>
          </p:sp>
        </p:grpSp>
        <p:pic>
          <p:nvPicPr>
            <p:cNvPr id="36886" name="图片 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9" t="59436" r="27505" b="10718"/>
            <a:stretch>
              <a:fillRect/>
            </a:stretch>
          </p:blipFill>
          <p:spPr bwMode="auto">
            <a:xfrm>
              <a:off x="6647855" y="1556403"/>
              <a:ext cx="1028301" cy="147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887" name="Group 22"/>
            <p:cNvGrpSpPr>
              <a:grpSpLocks/>
            </p:cNvGrpSpPr>
            <p:nvPr/>
          </p:nvGrpSpPr>
          <p:grpSpPr bwMode="auto">
            <a:xfrm>
              <a:off x="7676156" y="2632075"/>
              <a:ext cx="765175" cy="765175"/>
              <a:chOff x="0" y="0"/>
              <a:chExt cx="763788" cy="763788"/>
            </a:xfrm>
          </p:grpSpPr>
          <p:sp>
            <p:nvSpPr>
              <p:cNvPr id="36888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889" name="椭圆 39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36890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07" t="18666" r="12619" b="12886"/>
              <a:stretch>
                <a:fillRect/>
              </a:stretch>
            </p:blipFill>
            <p:spPr bwMode="auto">
              <a:xfrm>
                <a:off x="151593" y="165667"/>
                <a:ext cx="461317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6" name="加号 35"/>
          <p:cNvSpPr/>
          <p:nvPr/>
        </p:nvSpPr>
        <p:spPr>
          <a:xfrm>
            <a:off x="2693988" y="1943100"/>
            <a:ext cx="722312" cy="700088"/>
          </a:xfrm>
          <a:prstGeom prst="mathPlus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/>
          </a:extLst>
        </p:spPr>
        <p:txBody>
          <a:bodyPr lIns="91438" tIns="45719" rIns="91438" bIns="45719" anchor="ctr"/>
          <a:lstStyle/>
          <a:p>
            <a:pPr algn="ctr" eaLnBrk="1" hangingPunct="1">
              <a:buFont typeface="Arial" pitchFamily="34" charset="0"/>
              <a:buNone/>
              <a:defRPr/>
            </a:pPr>
            <a:endParaRPr kumimoji="0" lang="zh-CN" altLang="en-US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73" name="下箭头 68"/>
          <p:cNvSpPr>
            <a:spLocks noChangeArrowheads="1"/>
          </p:cNvSpPr>
          <p:nvPr/>
        </p:nvSpPr>
        <p:spPr bwMode="auto">
          <a:xfrm rot="-5400000">
            <a:off x="5779294" y="1956594"/>
            <a:ext cx="446088" cy="673100"/>
          </a:xfrm>
          <a:prstGeom prst="downArrow">
            <a:avLst>
              <a:gd name="adj1" fmla="val 50000"/>
              <a:gd name="adj2" fmla="val 49926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4" name="TextBox 5"/>
          <p:cNvSpPr txBox="1">
            <a:spLocks noChangeArrowheads="1"/>
          </p:cNvSpPr>
          <p:nvPr/>
        </p:nvSpPr>
        <p:spPr bwMode="auto">
          <a:xfrm>
            <a:off x="2211388" y="2679700"/>
            <a:ext cx="382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en-US" altLang="zh-CN" sz="280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×</a:t>
            </a:r>
            <a:endParaRPr kumimoji="0" lang="zh-CN" altLang="en-US" sz="2800">
              <a:solidFill>
                <a:schemeClr val="bg1"/>
              </a:solidFill>
              <a:latin typeface="Adobe Gothic Std B" pitchFamily="34" charset="-128"/>
            </a:endParaRPr>
          </a:p>
        </p:txBody>
      </p:sp>
      <p:sp>
        <p:nvSpPr>
          <p:cNvPr id="36875" name="TextBox 71"/>
          <p:cNvSpPr txBox="1">
            <a:spLocks noChangeArrowheads="1"/>
          </p:cNvSpPr>
          <p:nvPr/>
        </p:nvSpPr>
        <p:spPr bwMode="auto">
          <a:xfrm>
            <a:off x="5027613" y="2693988"/>
            <a:ext cx="382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en-US" altLang="zh-CN" sz="280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×</a:t>
            </a:r>
            <a:endParaRPr kumimoji="0" lang="zh-CN" altLang="en-US" sz="2800">
              <a:solidFill>
                <a:schemeClr val="bg1"/>
              </a:solidFill>
              <a:latin typeface="Adobe Gothic Std B" pitchFamily="34" charset="-128"/>
            </a:endParaRPr>
          </a:p>
        </p:txBody>
      </p:sp>
      <p:grpSp>
        <p:nvGrpSpPr>
          <p:cNvPr id="36876" name="Group 15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36878" name="Group 16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36880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  <a:endParaRPr kumimoji="0" lang="zh-CN" altLang="en-US" sz="1800"/>
              </a:p>
            </p:txBody>
          </p:sp>
          <p:sp>
            <p:nvSpPr>
              <p:cNvPr id="36881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36882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36883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  <a:endParaRPr kumimoji="0" lang="zh-CN" altLang="en-US" sz="1800"/>
              </a:p>
            </p:txBody>
          </p:sp>
        </p:grpSp>
        <p:sp>
          <p:nvSpPr>
            <p:cNvPr id="36879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36877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12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891" name="Group 6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37939" name="矩形 79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0" name="矩形 86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1" name="矩形 93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2" name="矩形 100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3" name="矩形 10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4" name="矩形 114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5" name="矩形 12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6" name="矩形 127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7" name="矩形 128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8" name="矩形 129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49" name="矩形 130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0" name="矩形 131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1" name="矩形 132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2" name="矩形 133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3" name="矩形 134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4" name="矩形 135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5" name="矩形 136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6" name="矩形 137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7" name="矩形 138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8" name="矩形 139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59" name="矩形 140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0" name="矩形 141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1" name="矩形 142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2" name="矩形 143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3" name="矩形 144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4" name="矩形 145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5" name="矩形 146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6" name="矩形 147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7" name="矩形 148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8" name="矩形 149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69" name="矩形 150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0" name="矩形 151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1" name="矩形 152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2" name="矩形 153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3" name="矩形 154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4" name="矩形 155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5" name="矩形 156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6" name="矩形 157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7" name="矩形 158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8" name="矩形 159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79" name="矩形 160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0" name="矩形 161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1" name="矩形 162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2" name="矩形 163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3" name="矩形 164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4" name="矩形 165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5" name="矩形 166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6" name="矩形 167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7" name="矩形 16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8" name="矩形 16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89" name="矩形 17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0" name="矩形 17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1" name="矩形 17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2" name="矩形 17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3" name="矩形 174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4" name="矩形 175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5" name="矩形 176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6" name="矩形 177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7" name="矩形 178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98" name="矩形 179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892" name="Group 67"/>
          <p:cNvGrpSpPr>
            <a:grpSpLocks/>
          </p:cNvGrpSpPr>
          <p:nvPr/>
        </p:nvGrpSpPr>
        <p:grpSpPr bwMode="auto"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37895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6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7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8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9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0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1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2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3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4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5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6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7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8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09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0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1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2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3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4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5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6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7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8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19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0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1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2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3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4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5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6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7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8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29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0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1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2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3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4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5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6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7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938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kumimoji="0"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893" name="矩形 122"/>
          <p:cNvSpPr>
            <a:spLocks noChangeArrowheads="1"/>
          </p:cNvSpPr>
          <p:nvPr/>
        </p:nvSpPr>
        <p:spPr bwMode="auto">
          <a:xfrm>
            <a:off x="3535363" y="2132013"/>
            <a:ext cx="56213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产品介绍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kumimoji="0"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78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915988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915" name="矩形 18"/>
          <p:cNvSpPr>
            <a:spLocks noChangeArrowheads="1"/>
          </p:cNvSpPr>
          <p:nvPr/>
        </p:nvSpPr>
        <p:spPr bwMode="auto">
          <a:xfrm>
            <a:off x="476250" y="177800"/>
            <a:ext cx="1428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产品种类</a:t>
            </a:r>
          </a:p>
        </p:txBody>
      </p:sp>
      <p:sp>
        <p:nvSpPr>
          <p:cNvPr id="38916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917" name="组合 25"/>
          <p:cNvGrpSpPr>
            <a:grpSpLocks/>
          </p:cNvGrpSpPr>
          <p:nvPr/>
        </p:nvGrpSpPr>
        <p:grpSpPr bwMode="auto">
          <a:xfrm>
            <a:off x="898525" y="869950"/>
            <a:ext cx="7202488" cy="3141663"/>
            <a:chOff x="466839" y="942024"/>
            <a:chExt cx="7202252" cy="3141831"/>
          </a:xfrm>
        </p:grpSpPr>
        <p:sp>
          <p:nvSpPr>
            <p:cNvPr id="38926" name="任意多边形 4"/>
            <p:cNvSpPr>
              <a:spLocks/>
            </p:cNvSpPr>
            <p:nvPr/>
          </p:nvSpPr>
          <p:spPr bwMode="auto">
            <a:xfrm>
              <a:off x="3314355" y="942024"/>
              <a:ext cx="1529310" cy="446846"/>
            </a:xfrm>
            <a:custGeom>
              <a:avLst/>
              <a:gdLst>
                <a:gd name="T0" fmla="*/ 0 w 2028566"/>
                <a:gd name="T1" fmla="*/ 0 h 848275"/>
                <a:gd name="T2" fmla="*/ 211661 w 2028566"/>
                <a:gd name="T3" fmla="*/ 0 h 848275"/>
                <a:gd name="T4" fmla="*/ 211661 w 2028566"/>
                <a:gd name="T5" fmla="*/ 5030 h 848275"/>
                <a:gd name="T6" fmla="*/ 0 w 2028566"/>
                <a:gd name="T7" fmla="*/ 5030 h 848275"/>
                <a:gd name="T8" fmla="*/ 0 w 2028566"/>
                <a:gd name="T9" fmla="*/ 0 h 848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28566"/>
                <a:gd name="T16" fmla="*/ 0 h 848275"/>
                <a:gd name="T17" fmla="*/ 2028566 w 2028566"/>
                <a:gd name="T18" fmla="*/ 848275 h 8482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28566" h="848275">
                  <a:moveTo>
                    <a:pt x="0" y="0"/>
                  </a:moveTo>
                  <a:lnTo>
                    <a:pt x="2028566" y="0"/>
                  </a:lnTo>
                  <a:lnTo>
                    <a:pt x="2028566" y="848275"/>
                  </a:lnTo>
                  <a:lnTo>
                    <a:pt x="0" y="848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kumimoji="0"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掌上光伏系统</a:t>
              </a:r>
            </a:p>
          </p:txBody>
        </p:sp>
        <p:grpSp>
          <p:nvGrpSpPr>
            <p:cNvPr id="38927" name="组合 17"/>
            <p:cNvGrpSpPr>
              <a:grpSpLocks/>
            </p:cNvGrpSpPr>
            <p:nvPr/>
          </p:nvGrpSpPr>
          <p:grpSpPr bwMode="auto">
            <a:xfrm>
              <a:off x="1367340" y="1362481"/>
              <a:ext cx="5401250" cy="592299"/>
              <a:chOff x="1790707" y="1777742"/>
              <a:chExt cx="2376165" cy="954278"/>
            </a:xfrm>
          </p:grpSpPr>
          <p:cxnSp>
            <p:nvCxnSpPr>
              <p:cNvPr id="38941" name="直接连接符 13"/>
              <p:cNvCxnSpPr>
                <a:cxnSpLocks noChangeShapeType="1"/>
              </p:cNvCxnSpPr>
              <p:nvPr/>
            </p:nvCxnSpPr>
            <p:spPr bwMode="auto">
              <a:xfrm>
                <a:off x="1790707" y="2284205"/>
                <a:ext cx="0" cy="447815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42" name="直接连接符 8"/>
              <p:cNvCxnSpPr>
                <a:cxnSpLocks noChangeShapeType="1"/>
              </p:cNvCxnSpPr>
              <p:nvPr/>
            </p:nvCxnSpPr>
            <p:spPr bwMode="auto">
              <a:xfrm>
                <a:off x="2978790" y="1777742"/>
                <a:ext cx="0" cy="506463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43" name="直接连接符 11"/>
              <p:cNvCxnSpPr>
                <a:cxnSpLocks noChangeShapeType="1"/>
              </p:cNvCxnSpPr>
              <p:nvPr/>
            </p:nvCxnSpPr>
            <p:spPr bwMode="auto">
              <a:xfrm>
                <a:off x="1790707" y="2284205"/>
                <a:ext cx="2376165" cy="0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44" name="直接连接符 15"/>
              <p:cNvCxnSpPr>
                <a:cxnSpLocks noChangeShapeType="1"/>
              </p:cNvCxnSpPr>
              <p:nvPr/>
            </p:nvCxnSpPr>
            <p:spPr bwMode="auto">
              <a:xfrm>
                <a:off x="4166872" y="2284205"/>
                <a:ext cx="0" cy="447815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928" name="组合 22"/>
            <p:cNvGrpSpPr>
              <a:grpSpLocks/>
            </p:cNvGrpSpPr>
            <p:nvPr/>
          </p:nvGrpSpPr>
          <p:grpSpPr bwMode="auto">
            <a:xfrm>
              <a:off x="466839" y="1954780"/>
              <a:ext cx="1801001" cy="2129075"/>
              <a:chOff x="220500" y="1954780"/>
              <a:chExt cx="1801001" cy="2129075"/>
            </a:xfrm>
          </p:grpSpPr>
          <p:sp>
            <p:nvSpPr>
              <p:cNvPr id="38938" name="任意多边形 5"/>
              <p:cNvSpPr>
                <a:spLocks/>
              </p:cNvSpPr>
              <p:nvPr/>
            </p:nvSpPr>
            <p:spPr bwMode="auto">
              <a:xfrm>
                <a:off x="539720" y="2067715"/>
                <a:ext cx="1152080" cy="632259"/>
              </a:xfrm>
              <a:custGeom>
                <a:avLst/>
                <a:gdLst>
                  <a:gd name="T0" fmla="*/ 0 w 1696551"/>
                  <a:gd name="T1" fmla="*/ 0 h 848275"/>
                  <a:gd name="T2" fmla="*/ 76717 w 1696551"/>
                  <a:gd name="T3" fmla="*/ 0 h 848275"/>
                  <a:gd name="T4" fmla="*/ 76717 w 1696551"/>
                  <a:gd name="T5" fmla="*/ 80799 h 848275"/>
                  <a:gd name="T6" fmla="*/ 0 w 1696551"/>
                  <a:gd name="T7" fmla="*/ 80799 h 848275"/>
                  <a:gd name="T8" fmla="*/ 0 w 1696551"/>
                  <a:gd name="T9" fmla="*/ 0 h 848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6551"/>
                  <a:gd name="T16" fmla="*/ 0 h 848275"/>
                  <a:gd name="T17" fmla="*/ 1696551 w 1696551"/>
                  <a:gd name="T18" fmla="*/ 848275 h 8482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6551" h="848275">
                    <a:moveTo>
                      <a:pt x="0" y="0"/>
                    </a:moveTo>
                    <a:lnTo>
                      <a:pt x="1696551" y="0"/>
                    </a:lnTo>
                    <a:lnTo>
                      <a:pt x="1696551" y="848275"/>
                    </a:lnTo>
                    <a:lnTo>
                      <a:pt x="0" y="848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4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太阳能充电电脑包</a:t>
                </a:r>
              </a:p>
            </p:txBody>
          </p:sp>
          <p:pic>
            <p:nvPicPr>
              <p:cNvPr id="38939" name="图片 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710" y="2949840"/>
                <a:ext cx="1382158" cy="91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40" name="圆角矩形 20"/>
              <p:cNvSpPr>
                <a:spLocks noChangeArrowheads="1"/>
              </p:cNvSpPr>
              <p:nvPr/>
            </p:nvSpPr>
            <p:spPr bwMode="auto">
              <a:xfrm>
                <a:off x="220500" y="1954780"/>
                <a:ext cx="1801001" cy="2129075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kumimoji="0" lang="zh-CN" altLang="en-US" sz="1800"/>
              </a:p>
            </p:txBody>
          </p:sp>
        </p:grpSp>
        <p:grpSp>
          <p:nvGrpSpPr>
            <p:cNvPr id="38929" name="组合 21"/>
            <p:cNvGrpSpPr>
              <a:grpSpLocks/>
            </p:cNvGrpSpPr>
            <p:nvPr/>
          </p:nvGrpSpPr>
          <p:grpSpPr bwMode="auto">
            <a:xfrm>
              <a:off x="3167465" y="1954780"/>
              <a:ext cx="1801001" cy="2129075"/>
              <a:chOff x="2199571" y="1954780"/>
              <a:chExt cx="1801001" cy="2129075"/>
            </a:xfrm>
          </p:grpSpPr>
          <p:sp>
            <p:nvSpPr>
              <p:cNvPr id="38935" name="任意多边形 6"/>
              <p:cNvSpPr>
                <a:spLocks/>
              </p:cNvSpPr>
              <p:nvPr/>
            </p:nvSpPr>
            <p:spPr bwMode="auto">
              <a:xfrm>
                <a:off x="2524031" y="2067715"/>
                <a:ext cx="1152080" cy="632259"/>
              </a:xfrm>
              <a:custGeom>
                <a:avLst/>
                <a:gdLst>
                  <a:gd name="T0" fmla="*/ 0 w 1696551"/>
                  <a:gd name="T1" fmla="*/ 0 h 848275"/>
                  <a:gd name="T2" fmla="*/ 76717 w 1696551"/>
                  <a:gd name="T3" fmla="*/ 0 h 848275"/>
                  <a:gd name="T4" fmla="*/ 76717 w 1696551"/>
                  <a:gd name="T5" fmla="*/ 80799 h 848275"/>
                  <a:gd name="T6" fmla="*/ 0 w 1696551"/>
                  <a:gd name="T7" fmla="*/ 80799 h 848275"/>
                  <a:gd name="T8" fmla="*/ 0 w 1696551"/>
                  <a:gd name="T9" fmla="*/ 0 h 848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6551"/>
                  <a:gd name="T16" fmla="*/ 0 h 848275"/>
                  <a:gd name="T17" fmla="*/ 1696551 w 1696551"/>
                  <a:gd name="T18" fmla="*/ 848275 h 8482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6551" h="848275">
                    <a:moveTo>
                      <a:pt x="0" y="0"/>
                    </a:moveTo>
                    <a:lnTo>
                      <a:pt x="1696551" y="0"/>
                    </a:lnTo>
                    <a:lnTo>
                      <a:pt x="1696551" y="848275"/>
                    </a:lnTo>
                    <a:lnTo>
                      <a:pt x="0" y="848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4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折叠太阳能充电包</a:t>
                </a:r>
              </a:p>
            </p:txBody>
          </p:sp>
          <p:pic>
            <p:nvPicPr>
              <p:cNvPr id="38936" name="图片 59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 b="5138"/>
              <a:stretch>
                <a:fillRect/>
              </a:stretch>
            </p:blipFill>
            <p:spPr bwMode="auto">
              <a:xfrm flipV="1">
                <a:off x="2408871" y="2992434"/>
                <a:ext cx="1382400" cy="91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7" name="圆角矩形 60"/>
              <p:cNvSpPr>
                <a:spLocks noChangeArrowheads="1"/>
              </p:cNvSpPr>
              <p:nvPr/>
            </p:nvSpPr>
            <p:spPr bwMode="auto">
              <a:xfrm>
                <a:off x="2199571" y="1954780"/>
                <a:ext cx="1801001" cy="2129075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kumimoji="0" lang="zh-CN" altLang="en-US" sz="1800"/>
              </a:p>
            </p:txBody>
          </p:sp>
        </p:grpSp>
        <p:grpSp>
          <p:nvGrpSpPr>
            <p:cNvPr id="38930" name="组合 24"/>
            <p:cNvGrpSpPr>
              <a:grpSpLocks/>
            </p:cNvGrpSpPr>
            <p:nvPr/>
          </p:nvGrpSpPr>
          <p:grpSpPr bwMode="auto">
            <a:xfrm>
              <a:off x="5868090" y="1954780"/>
              <a:ext cx="1801001" cy="2129075"/>
              <a:chOff x="5868090" y="2143780"/>
              <a:chExt cx="1801001" cy="2129075"/>
            </a:xfrm>
          </p:grpSpPr>
          <p:pic>
            <p:nvPicPr>
              <p:cNvPr id="38932" name="Picture 2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7390" y="3181434"/>
                <a:ext cx="1382400" cy="91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3" name="任意多边形 68"/>
              <p:cNvSpPr>
                <a:spLocks/>
              </p:cNvSpPr>
              <p:nvPr/>
            </p:nvSpPr>
            <p:spPr bwMode="auto">
              <a:xfrm>
                <a:off x="6192550" y="2256715"/>
                <a:ext cx="1152080" cy="632259"/>
              </a:xfrm>
              <a:custGeom>
                <a:avLst/>
                <a:gdLst>
                  <a:gd name="T0" fmla="*/ 0 w 1696551"/>
                  <a:gd name="T1" fmla="*/ 0 h 848275"/>
                  <a:gd name="T2" fmla="*/ 76717 w 1696551"/>
                  <a:gd name="T3" fmla="*/ 0 h 848275"/>
                  <a:gd name="T4" fmla="*/ 76717 w 1696551"/>
                  <a:gd name="T5" fmla="*/ 80799 h 848275"/>
                  <a:gd name="T6" fmla="*/ 0 w 1696551"/>
                  <a:gd name="T7" fmla="*/ 80799 h 848275"/>
                  <a:gd name="T8" fmla="*/ 0 w 1696551"/>
                  <a:gd name="T9" fmla="*/ 0 h 848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6551"/>
                  <a:gd name="T16" fmla="*/ 0 h 848275"/>
                  <a:gd name="T17" fmla="*/ 1696551 w 1696551"/>
                  <a:gd name="T18" fmla="*/ 848275 h 8482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6551" h="848275">
                    <a:moveTo>
                      <a:pt x="0" y="0"/>
                    </a:moveTo>
                    <a:lnTo>
                      <a:pt x="1696551" y="0"/>
                    </a:lnTo>
                    <a:lnTo>
                      <a:pt x="1696551" y="848275"/>
                    </a:lnTo>
                    <a:lnTo>
                      <a:pt x="0" y="848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kumimoji="0" lang="zh-CN" altLang="en-US" sz="14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光电宝</a:t>
                </a:r>
              </a:p>
            </p:txBody>
          </p:sp>
          <p:sp>
            <p:nvSpPr>
              <p:cNvPr id="38934" name="圆角矩形 70"/>
              <p:cNvSpPr>
                <a:spLocks noChangeArrowheads="1"/>
              </p:cNvSpPr>
              <p:nvPr/>
            </p:nvSpPr>
            <p:spPr bwMode="auto">
              <a:xfrm>
                <a:off x="5868090" y="2143780"/>
                <a:ext cx="1801001" cy="2129075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kumimoji="0" lang="zh-CN" altLang="en-US" sz="1800"/>
              </a:p>
            </p:txBody>
          </p:sp>
        </p:grpSp>
        <p:cxnSp>
          <p:nvCxnSpPr>
            <p:cNvPr id="38931" name="直接连接符 71"/>
            <p:cNvCxnSpPr>
              <a:cxnSpLocks noChangeShapeType="1"/>
            </p:cNvCxnSpPr>
            <p:nvPr/>
          </p:nvCxnSpPr>
          <p:spPr bwMode="auto">
            <a:xfrm>
              <a:off x="4067965" y="1640430"/>
              <a:ext cx="0" cy="31435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918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38920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38922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38923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38924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38925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38921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38919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54" hidden="1"/>
          <p:cNvSpPr>
            <a:spLocks noChangeArrowheads="1"/>
          </p:cNvSpPr>
          <p:nvPr/>
        </p:nvSpPr>
        <p:spPr bwMode="auto">
          <a:xfrm>
            <a:off x="0" y="1455738"/>
            <a:ext cx="9144000" cy="1908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963" name="矩形 18"/>
          <p:cNvSpPr>
            <a:spLocks noChangeArrowheads="1"/>
          </p:cNvSpPr>
          <p:nvPr/>
        </p:nvSpPr>
        <p:spPr bwMode="auto">
          <a:xfrm>
            <a:off x="476250" y="177800"/>
            <a:ext cx="235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kumimoji="0" lang="zh-CN" altLang="en-US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第一代产品销量</a:t>
            </a:r>
          </a:p>
        </p:txBody>
      </p:sp>
      <p:sp>
        <p:nvSpPr>
          <p:cNvPr id="40964" name="等腰三角形 19"/>
          <p:cNvSpPr>
            <a:spLocks noChangeArrowheads="1"/>
          </p:cNvSpPr>
          <p:nvPr/>
        </p:nvSpPr>
        <p:spPr bwMode="auto">
          <a:xfrm rot="5400000">
            <a:off x="-39688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0965" name="Group 19"/>
          <p:cNvGrpSpPr>
            <a:grpSpLocks/>
          </p:cNvGrpSpPr>
          <p:nvPr/>
        </p:nvGrpSpPr>
        <p:grpSpPr bwMode="auto">
          <a:xfrm>
            <a:off x="0" y="4803775"/>
            <a:ext cx="9153525" cy="339725"/>
            <a:chOff x="0" y="0"/>
            <a:chExt cx="14415" cy="500"/>
          </a:xfrm>
        </p:grpSpPr>
        <p:grpSp>
          <p:nvGrpSpPr>
            <p:cNvPr id="40971" name="Group 20"/>
            <p:cNvGrpSpPr>
              <a:grpSpLocks/>
            </p:cNvGrpSpPr>
            <p:nvPr/>
          </p:nvGrpSpPr>
          <p:grpSpPr bwMode="auto">
            <a:xfrm>
              <a:off x="0" y="0"/>
              <a:ext cx="11657" cy="500"/>
              <a:chOff x="0" y="0"/>
              <a:chExt cx="11657" cy="500"/>
            </a:xfrm>
          </p:grpSpPr>
          <p:sp>
            <p:nvSpPr>
              <p:cNvPr id="40973" name="标题 1"/>
              <p:cNvSpPr>
                <a:spLocks noChangeArrowheads="1"/>
              </p:cNvSpPr>
              <p:nvPr/>
            </p:nvSpPr>
            <p:spPr bwMode="auto">
              <a:xfrm>
                <a:off x="3153" y="0"/>
                <a:ext cx="2992" cy="5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8860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886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产品介绍</a:t>
                </a:r>
              </a:p>
            </p:txBody>
          </p:sp>
          <p:sp>
            <p:nvSpPr>
              <p:cNvPr id="40974" name="标题 1"/>
              <p:cNvSpPr>
                <a:spLocks noChangeArrowheads="1"/>
              </p:cNvSpPr>
              <p:nvPr/>
            </p:nvSpPr>
            <p:spPr bwMode="auto">
              <a:xfrm>
                <a:off x="6145" y="0"/>
                <a:ext cx="2720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市场定位</a:t>
                </a:r>
              </a:p>
            </p:txBody>
          </p:sp>
          <p:sp>
            <p:nvSpPr>
              <p:cNvPr id="40975" name="标题 1"/>
              <p:cNvSpPr>
                <a:spLocks noChangeArrowheads="1"/>
              </p:cNvSpPr>
              <p:nvPr/>
            </p:nvSpPr>
            <p:spPr bwMode="auto">
              <a:xfrm>
                <a:off x="8865" y="0"/>
                <a:ext cx="2793" cy="500"/>
              </a:xfrm>
              <a:prstGeom prst="rect">
                <a:avLst/>
              </a:prstGeom>
              <a:solidFill>
                <a:srgbClr val="F8860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团队信息</a:t>
                </a:r>
              </a:p>
            </p:txBody>
          </p:sp>
          <p:sp>
            <p:nvSpPr>
              <p:cNvPr id="40976" name="标题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53" cy="500"/>
              </a:xfrm>
              <a:prstGeom prst="rect">
                <a:avLst/>
              </a:prstGeom>
              <a:solidFill>
                <a:srgbClr val="F8860A"/>
              </a:solidFill>
              <a:ln w="9525">
                <a:solidFill>
                  <a:srgbClr val="F8860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1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行业背景</a:t>
                </a:r>
              </a:p>
            </p:txBody>
          </p:sp>
        </p:grpSp>
        <p:sp>
          <p:nvSpPr>
            <p:cNvPr id="40972" name="标题 1"/>
            <p:cNvSpPr>
              <a:spLocks noChangeArrowheads="1"/>
            </p:cNvSpPr>
            <p:nvPr/>
          </p:nvSpPr>
          <p:spPr bwMode="auto">
            <a:xfrm>
              <a:off x="11623" y="0"/>
              <a:ext cx="2792" cy="500"/>
            </a:xfrm>
            <a:prstGeom prst="rect">
              <a:avLst/>
            </a:prstGeom>
            <a:solidFill>
              <a:srgbClr val="F886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1000"/>
                </a:lnSpc>
                <a:buFont typeface="Arial" panose="020B0604020202020204" pitchFamily="34" charset="0"/>
                <a:buNone/>
              </a:pPr>
              <a:r>
                <a:rPr kumimoji="0"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融资规划</a:t>
              </a:r>
              <a:endParaRPr kumimoji="0" lang="zh-CN" altLang="en-US" sz="1800"/>
            </a:p>
          </p:txBody>
        </p:sp>
      </p:grpSp>
      <p:pic>
        <p:nvPicPr>
          <p:cNvPr id="4096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-6350"/>
            <a:ext cx="117792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图片 1" descr="出厂图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1888"/>
            <a:ext cx="4505325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图片 4" descr="Screen Shot 2015-09-11 at 9.55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579813"/>
            <a:ext cx="15430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文本框 3"/>
          <p:cNvSpPr txBox="1">
            <a:spLocks noChangeArrowheads="1"/>
          </p:cNvSpPr>
          <p:nvPr/>
        </p:nvSpPr>
        <p:spPr bwMode="auto">
          <a:xfrm>
            <a:off x="3381375" y="3619500"/>
            <a:ext cx="1800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400" b="1">
                <a:solidFill>
                  <a:srgbClr val="FF860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折叠太阳能充电包</a:t>
            </a:r>
          </a:p>
        </p:txBody>
      </p:sp>
      <p:graphicFrame>
        <p:nvGraphicFramePr>
          <p:cNvPr id="40" name="图表 39"/>
          <p:cNvGraphicFramePr>
            <a:graphicFrameLocks/>
          </p:cNvGraphicFramePr>
          <p:nvPr/>
        </p:nvGraphicFramePr>
        <p:xfrm>
          <a:off x="5940095" y="1923705"/>
          <a:ext cx="2880200" cy="180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办公室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办公室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办公室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办公室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4514</TotalTime>
  <Pages>0</Pages>
  <Words>989</Words>
  <Characters>0</Characters>
  <Application>Microsoft Office PowerPoint</Application>
  <DocSecurity>0</DocSecurity>
  <PresentationFormat>全屏显示(16:9)</PresentationFormat>
  <Lines>0</Lines>
  <Paragraphs>320</Paragraphs>
  <Slides>27</Slides>
  <Notes>15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Adobe Gothic Std B</vt:lpstr>
      <vt:lpstr>Gill Sans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 2</vt:lpstr>
      <vt:lpstr>Wingdings 3</vt:lpstr>
      <vt:lpstr>奥斯汀</vt:lpstr>
      <vt:lpstr>图表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lyf</cp:lastModifiedBy>
  <cp:revision>389</cp:revision>
  <dcterms:created xsi:type="dcterms:W3CDTF">2014-02-20T03:23:00Z</dcterms:created>
  <dcterms:modified xsi:type="dcterms:W3CDTF">2015-10-17T07:47:51Z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2052-9.1.0.4716</vt:lpwstr>
  </property>
</Properties>
</file>